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3"/>
  </p:notesMasterIdLst>
  <p:sldIdLst>
    <p:sldId id="256" r:id="rId2"/>
    <p:sldId id="258" r:id="rId3"/>
    <p:sldId id="278" r:id="rId4"/>
    <p:sldId id="435" r:id="rId5"/>
    <p:sldId id="436" r:id="rId6"/>
    <p:sldId id="271" r:id="rId7"/>
    <p:sldId id="279" r:id="rId8"/>
    <p:sldId id="263" r:id="rId9"/>
    <p:sldId id="257" r:id="rId10"/>
    <p:sldId id="260" r:id="rId11"/>
    <p:sldId id="295" r:id="rId12"/>
    <p:sldId id="465" r:id="rId13"/>
    <p:sldId id="466" r:id="rId14"/>
    <p:sldId id="262" r:id="rId15"/>
    <p:sldId id="431" r:id="rId16"/>
    <p:sldId id="433" r:id="rId17"/>
    <p:sldId id="270" r:id="rId18"/>
    <p:sldId id="439" r:id="rId19"/>
    <p:sldId id="440" r:id="rId20"/>
    <p:sldId id="437" r:id="rId21"/>
    <p:sldId id="441" r:id="rId22"/>
    <p:sldId id="443" r:id="rId23"/>
    <p:sldId id="442" r:id="rId24"/>
    <p:sldId id="434" r:id="rId25"/>
    <p:sldId id="265" r:id="rId26"/>
    <p:sldId id="446" r:id="rId27"/>
    <p:sldId id="448" r:id="rId28"/>
    <p:sldId id="266" r:id="rId29"/>
    <p:sldId id="268" r:id="rId30"/>
    <p:sldId id="269" r:id="rId31"/>
    <p:sldId id="432" r:id="rId32"/>
    <p:sldId id="456" r:id="rId33"/>
    <p:sldId id="460" r:id="rId34"/>
    <p:sldId id="267" r:id="rId35"/>
    <p:sldId id="451" r:id="rId36"/>
    <p:sldId id="452" r:id="rId37"/>
    <p:sldId id="453" r:id="rId38"/>
    <p:sldId id="454" r:id="rId39"/>
    <p:sldId id="462" r:id="rId40"/>
    <p:sldId id="463" r:id="rId41"/>
    <p:sldId id="464" r:id="rId42"/>
  </p:sldIdLst>
  <p:sldSz cx="9144000" cy="6858000" type="screen4x3"/>
  <p:notesSz cx="6797675" cy="9872663"/>
  <p:defaultTextStyle>
    <a:defPPr>
      <a:defRPr lang="it-IT"/>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4A4B4A"/>
    <a:srgbClr val="C40000"/>
    <a:srgbClr val="1B67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5"/>
    <p:restoredTop sz="94708"/>
  </p:normalViewPr>
  <p:slideViewPr>
    <p:cSldViewPr snapToGrid="0" snapToObjects="1">
      <p:cViewPr varScale="1">
        <p:scale>
          <a:sx n="106" d="100"/>
          <a:sy n="106" d="100"/>
        </p:scale>
        <p:origin x="183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900F6B-57E8-4028-A3E6-63FFF3FFFA88}" type="doc">
      <dgm:prSet loTypeId="urn:microsoft.com/office/officeart/2005/8/layout/arrow2" loCatId="process" qsTypeId="urn:microsoft.com/office/officeart/2005/8/quickstyle/simple1#1" qsCatId="simple" csTypeId="urn:microsoft.com/office/officeart/2005/8/colors/accent1_2#1" csCatId="accent1" phldr="1"/>
      <dgm:spPr/>
      <dgm:t>
        <a:bodyPr/>
        <a:lstStyle/>
        <a:p>
          <a:endParaRPr lang="it-IT"/>
        </a:p>
      </dgm:t>
    </dgm:pt>
    <dgm:pt modelId="{320CFF4D-AFCF-405C-825C-041573F8DD44}">
      <dgm:prSet phldrT="[Testo]"/>
      <dgm:spPr/>
      <dgm:t>
        <a:bodyPr/>
        <a:lstStyle/>
        <a:p>
          <a:r>
            <a:rPr lang="it-IT" dirty="0"/>
            <a:t>Prevenire infortuni e malattie professionali</a:t>
          </a:r>
        </a:p>
        <a:p>
          <a:r>
            <a:rPr lang="it-IT" dirty="0"/>
            <a:t>MO 7</a:t>
          </a:r>
        </a:p>
      </dgm:t>
    </dgm:pt>
    <dgm:pt modelId="{8474EA31-2ACF-45E7-92D4-7BB9D0423530}" type="parTrans" cxnId="{07FE63DD-5106-41E4-A592-92E1FEABE303}">
      <dgm:prSet/>
      <dgm:spPr/>
      <dgm:t>
        <a:bodyPr/>
        <a:lstStyle/>
        <a:p>
          <a:endParaRPr lang="it-IT"/>
        </a:p>
      </dgm:t>
    </dgm:pt>
    <dgm:pt modelId="{2F2FC152-711B-4A64-8ED4-2DA40512C084}" type="sibTrans" cxnId="{07FE63DD-5106-41E4-A592-92E1FEABE303}">
      <dgm:prSet/>
      <dgm:spPr/>
      <dgm:t>
        <a:bodyPr/>
        <a:lstStyle/>
        <a:p>
          <a:endParaRPr lang="it-IT"/>
        </a:p>
      </dgm:t>
    </dgm:pt>
    <dgm:pt modelId="{66A2164B-2814-41CF-AA88-9BABDE0EB7D4}">
      <dgm:prSet phldrT="[Testo]"/>
      <dgm:spPr/>
      <dgm:t>
        <a:bodyPr/>
        <a:lstStyle/>
        <a:p>
          <a:r>
            <a:rPr lang="it-IT" dirty="0"/>
            <a:t>Ridurre il carico prevenibile ed evitabile di morbosità, mortalità e disabilità delle malattie non trasmissibili</a:t>
          </a:r>
        </a:p>
        <a:p>
          <a:r>
            <a:rPr lang="it-IT" dirty="0"/>
            <a:t>MO 1</a:t>
          </a:r>
        </a:p>
      </dgm:t>
    </dgm:pt>
    <dgm:pt modelId="{A6E50CCA-90CC-4287-A9F3-42C0136BA3DD}" type="parTrans" cxnId="{19D94A2B-C7D0-41AD-8B1C-D671437DC4B5}">
      <dgm:prSet/>
      <dgm:spPr/>
      <dgm:t>
        <a:bodyPr/>
        <a:lstStyle/>
        <a:p>
          <a:endParaRPr lang="it-IT"/>
        </a:p>
      </dgm:t>
    </dgm:pt>
    <dgm:pt modelId="{56CA517E-E7DC-4280-9376-D4E7712CFD49}" type="sibTrans" cxnId="{19D94A2B-C7D0-41AD-8B1C-D671437DC4B5}">
      <dgm:prSet/>
      <dgm:spPr/>
      <dgm:t>
        <a:bodyPr/>
        <a:lstStyle/>
        <a:p>
          <a:endParaRPr lang="it-IT"/>
        </a:p>
      </dgm:t>
    </dgm:pt>
    <dgm:pt modelId="{82E692BB-3FF8-468E-88CA-C6AA61665938}">
      <dgm:prSet phldrT="[Testo]"/>
      <dgm:spPr/>
      <dgm:t>
        <a:bodyPr/>
        <a:lstStyle/>
        <a:p>
          <a:r>
            <a:rPr lang="it-IT" dirty="0"/>
            <a:t>Promuovere la salute come stato di completo benessere fisico, mentale e sociale</a:t>
          </a:r>
        </a:p>
      </dgm:t>
    </dgm:pt>
    <dgm:pt modelId="{CB5E7C3F-C4B0-4F47-A660-58B2B7139BF7}" type="parTrans" cxnId="{9849CB5B-CD9F-4854-9D63-4A9625C97B15}">
      <dgm:prSet/>
      <dgm:spPr/>
      <dgm:t>
        <a:bodyPr/>
        <a:lstStyle/>
        <a:p>
          <a:endParaRPr lang="it-IT"/>
        </a:p>
      </dgm:t>
    </dgm:pt>
    <dgm:pt modelId="{A703FAC8-D5C0-485F-AA60-5542098F2F96}" type="sibTrans" cxnId="{9849CB5B-CD9F-4854-9D63-4A9625C97B15}">
      <dgm:prSet/>
      <dgm:spPr/>
      <dgm:t>
        <a:bodyPr/>
        <a:lstStyle/>
        <a:p>
          <a:endParaRPr lang="it-IT"/>
        </a:p>
      </dgm:t>
    </dgm:pt>
    <dgm:pt modelId="{E10DE43C-570D-4C4A-AF5E-84F95A29D999}" type="pres">
      <dgm:prSet presAssocID="{F3900F6B-57E8-4028-A3E6-63FFF3FFFA88}" presName="arrowDiagram" presStyleCnt="0">
        <dgm:presLayoutVars>
          <dgm:chMax val="5"/>
          <dgm:dir/>
          <dgm:resizeHandles val="exact"/>
        </dgm:presLayoutVars>
      </dgm:prSet>
      <dgm:spPr/>
      <dgm:t>
        <a:bodyPr/>
        <a:lstStyle/>
        <a:p>
          <a:endParaRPr lang="it-IT"/>
        </a:p>
      </dgm:t>
    </dgm:pt>
    <dgm:pt modelId="{CD631B9E-4C31-483B-9FC7-1938BE57E589}" type="pres">
      <dgm:prSet presAssocID="{F3900F6B-57E8-4028-A3E6-63FFF3FFFA88}" presName="arrow" presStyleLbl="bgShp" presStyleIdx="0" presStyleCnt="1" custScaleX="86577" custScaleY="80178" custLinFactNeighborX="-2732" custLinFactNeighborY="1402"/>
      <dgm:spPr/>
    </dgm:pt>
    <dgm:pt modelId="{54B70631-E03E-7B43-A4D6-8C90D3EB8E90}" type="pres">
      <dgm:prSet presAssocID="{F3900F6B-57E8-4028-A3E6-63FFF3FFFA88}" presName="arrowDiagram3" presStyleCnt="0"/>
      <dgm:spPr/>
    </dgm:pt>
    <dgm:pt modelId="{EEF01CDB-ED81-C44C-835E-77B88998917E}" type="pres">
      <dgm:prSet presAssocID="{320CFF4D-AFCF-405C-825C-041573F8DD44}" presName="bullet3a" presStyleLbl="node1" presStyleIdx="0" presStyleCnt="3" custScaleX="169253" custScaleY="169483" custLinFactX="100000" custLinFactY="-87295" custLinFactNeighborX="101702" custLinFactNeighborY="-100000"/>
      <dgm:spPr/>
    </dgm:pt>
    <dgm:pt modelId="{88CB2350-2D68-3742-8596-33CE075E902A}" type="pres">
      <dgm:prSet presAssocID="{320CFF4D-AFCF-405C-825C-041573F8DD44}" presName="textBox3a" presStyleLbl="revTx" presStyleIdx="0" presStyleCnt="3">
        <dgm:presLayoutVars>
          <dgm:bulletEnabled val="1"/>
        </dgm:presLayoutVars>
      </dgm:prSet>
      <dgm:spPr/>
      <dgm:t>
        <a:bodyPr/>
        <a:lstStyle/>
        <a:p>
          <a:endParaRPr lang="it-IT"/>
        </a:p>
      </dgm:t>
    </dgm:pt>
    <dgm:pt modelId="{C3020CE3-55AD-0948-BE5A-41EB88CD5484}" type="pres">
      <dgm:prSet presAssocID="{66A2164B-2814-41CF-AA88-9BABDE0EB7D4}" presName="bullet3b" presStyleLbl="node1" presStyleIdx="1" presStyleCnt="3"/>
      <dgm:spPr/>
    </dgm:pt>
    <dgm:pt modelId="{044D1449-A849-7146-8D6C-0AB448DDFF7B}" type="pres">
      <dgm:prSet presAssocID="{66A2164B-2814-41CF-AA88-9BABDE0EB7D4}" presName="textBox3b" presStyleLbl="revTx" presStyleIdx="1" presStyleCnt="3">
        <dgm:presLayoutVars>
          <dgm:bulletEnabled val="1"/>
        </dgm:presLayoutVars>
      </dgm:prSet>
      <dgm:spPr/>
      <dgm:t>
        <a:bodyPr/>
        <a:lstStyle/>
        <a:p>
          <a:endParaRPr lang="it-IT"/>
        </a:p>
      </dgm:t>
    </dgm:pt>
    <dgm:pt modelId="{F3C86921-5DCA-B24E-BB28-79745D982F82}" type="pres">
      <dgm:prSet presAssocID="{82E692BB-3FF8-468E-88CA-C6AA61665938}" presName="bullet3c" presStyleLbl="node1" presStyleIdx="2" presStyleCnt="3"/>
      <dgm:spPr/>
    </dgm:pt>
    <dgm:pt modelId="{0DB8652D-E8B7-7D4A-8575-9367C070FD30}" type="pres">
      <dgm:prSet presAssocID="{82E692BB-3FF8-468E-88CA-C6AA61665938}" presName="textBox3c" presStyleLbl="revTx" presStyleIdx="2" presStyleCnt="3" custLinFactNeighborX="235" custLinFactNeighborY="4743">
        <dgm:presLayoutVars>
          <dgm:bulletEnabled val="1"/>
        </dgm:presLayoutVars>
      </dgm:prSet>
      <dgm:spPr/>
      <dgm:t>
        <a:bodyPr/>
        <a:lstStyle/>
        <a:p>
          <a:endParaRPr lang="it-IT"/>
        </a:p>
      </dgm:t>
    </dgm:pt>
  </dgm:ptLst>
  <dgm:cxnLst>
    <dgm:cxn modelId="{19D94A2B-C7D0-41AD-8B1C-D671437DC4B5}" srcId="{F3900F6B-57E8-4028-A3E6-63FFF3FFFA88}" destId="{66A2164B-2814-41CF-AA88-9BABDE0EB7D4}" srcOrd="1" destOrd="0" parTransId="{A6E50CCA-90CC-4287-A9F3-42C0136BA3DD}" sibTransId="{56CA517E-E7DC-4280-9376-D4E7712CFD49}"/>
    <dgm:cxn modelId="{9849CB5B-CD9F-4854-9D63-4A9625C97B15}" srcId="{F3900F6B-57E8-4028-A3E6-63FFF3FFFA88}" destId="{82E692BB-3FF8-468E-88CA-C6AA61665938}" srcOrd="2" destOrd="0" parTransId="{CB5E7C3F-C4B0-4F47-A660-58B2B7139BF7}" sibTransId="{A703FAC8-D5C0-485F-AA60-5542098F2F96}"/>
    <dgm:cxn modelId="{2DFFEFAB-84FB-A643-930A-258CD2667D58}" type="presOf" srcId="{82E692BB-3FF8-468E-88CA-C6AA61665938}" destId="{0DB8652D-E8B7-7D4A-8575-9367C070FD30}" srcOrd="0" destOrd="0" presId="urn:microsoft.com/office/officeart/2005/8/layout/arrow2"/>
    <dgm:cxn modelId="{8FF8CCB7-BC45-7545-9DB4-2EF5E7628FF3}" type="presOf" srcId="{66A2164B-2814-41CF-AA88-9BABDE0EB7D4}" destId="{044D1449-A849-7146-8D6C-0AB448DDFF7B}" srcOrd="0" destOrd="0" presId="urn:microsoft.com/office/officeart/2005/8/layout/arrow2"/>
    <dgm:cxn modelId="{5725260F-A816-424F-BAE5-B1538B420E38}" type="presOf" srcId="{320CFF4D-AFCF-405C-825C-041573F8DD44}" destId="{88CB2350-2D68-3742-8596-33CE075E902A}" srcOrd="0" destOrd="0" presId="urn:microsoft.com/office/officeart/2005/8/layout/arrow2"/>
    <dgm:cxn modelId="{269F6320-6C91-4787-AC60-855A95791FDB}" type="presOf" srcId="{F3900F6B-57E8-4028-A3E6-63FFF3FFFA88}" destId="{E10DE43C-570D-4C4A-AF5E-84F95A29D999}" srcOrd="0" destOrd="0" presId="urn:microsoft.com/office/officeart/2005/8/layout/arrow2"/>
    <dgm:cxn modelId="{07FE63DD-5106-41E4-A592-92E1FEABE303}" srcId="{F3900F6B-57E8-4028-A3E6-63FFF3FFFA88}" destId="{320CFF4D-AFCF-405C-825C-041573F8DD44}" srcOrd="0" destOrd="0" parTransId="{8474EA31-2ACF-45E7-92D4-7BB9D0423530}" sibTransId="{2F2FC152-711B-4A64-8ED4-2DA40512C084}"/>
    <dgm:cxn modelId="{F476F874-4250-453D-AA38-3DDC461EE307}" type="presParOf" srcId="{E10DE43C-570D-4C4A-AF5E-84F95A29D999}" destId="{CD631B9E-4C31-483B-9FC7-1938BE57E589}" srcOrd="0" destOrd="0" presId="urn:microsoft.com/office/officeart/2005/8/layout/arrow2"/>
    <dgm:cxn modelId="{BC95ED5E-131D-7E40-B8C6-865F5EF0809E}" type="presParOf" srcId="{E10DE43C-570D-4C4A-AF5E-84F95A29D999}" destId="{54B70631-E03E-7B43-A4D6-8C90D3EB8E90}" srcOrd="1" destOrd="0" presId="urn:microsoft.com/office/officeart/2005/8/layout/arrow2"/>
    <dgm:cxn modelId="{77ABE88F-75A1-EF45-84FE-657D1E4AC6C3}" type="presParOf" srcId="{54B70631-E03E-7B43-A4D6-8C90D3EB8E90}" destId="{EEF01CDB-ED81-C44C-835E-77B88998917E}" srcOrd="0" destOrd="0" presId="urn:microsoft.com/office/officeart/2005/8/layout/arrow2"/>
    <dgm:cxn modelId="{5751F1B9-7934-364F-8A28-879A5F02FBC2}" type="presParOf" srcId="{54B70631-E03E-7B43-A4D6-8C90D3EB8E90}" destId="{88CB2350-2D68-3742-8596-33CE075E902A}" srcOrd="1" destOrd="0" presId="urn:microsoft.com/office/officeart/2005/8/layout/arrow2"/>
    <dgm:cxn modelId="{7ECD52BE-7CAB-BF43-A9C3-F629C6922953}" type="presParOf" srcId="{54B70631-E03E-7B43-A4D6-8C90D3EB8E90}" destId="{C3020CE3-55AD-0948-BE5A-41EB88CD5484}" srcOrd="2" destOrd="0" presId="urn:microsoft.com/office/officeart/2005/8/layout/arrow2"/>
    <dgm:cxn modelId="{58D1DB22-AC80-EB4E-B296-4C6DEDE55DC4}" type="presParOf" srcId="{54B70631-E03E-7B43-A4D6-8C90D3EB8E90}" destId="{044D1449-A849-7146-8D6C-0AB448DDFF7B}" srcOrd="3" destOrd="0" presId="urn:microsoft.com/office/officeart/2005/8/layout/arrow2"/>
    <dgm:cxn modelId="{6500DA61-D665-704E-8611-CE15E5E5FC05}" type="presParOf" srcId="{54B70631-E03E-7B43-A4D6-8C90D3EB8E90}" destId="{F3C86921-5DCA-B24E-BB28-79745D982F82}" srcOrd="4" destOrd="0" presId="urn:microsoft.com/office/officeart/2005/8/layout/arrow2"/>
    <dgm:cxn modelId="{B2B85588-317C-5D43-BE6B-04898E0DF17E}" type="presParOf" srcId="{54B70631-E03E-7B43-A4D6-8C90D3EB8E90}" destId="{0DB8652D-E8B7-7D4A-8575-9367C070FD30}"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481652-9619-4900-BACD-585BC59EE0CF}" type="doc">
      <dgm:prSet loTypeId="urn:microsoft.com/office/officeart/2005/8/layout/chevron1" loCatId="process" qsTypeId="urn:microsoft.com/office/officeart/2005/8/quickstyle/simple1#3" qsCatId="simple" csTypeId="urn:microsoft.com/office/officeart/2005/8/colors/accent1_2#4" csCatId="accent1" phldr="1"/>
      <dgm:spPr/>
    </dgm:pt>
    <dgm:pt modelId="{E9E0A2FE-7165-4435-A293-A2B0ABED3DDE}">
      <dgm:prSet phldrT="[Testo]" custT="1"/>
      <dgm:spPr>
        <a:solidFill>
          <a:srgbClr val="38AB7F"/>
        </a:solidFill>
      </dgm:spPr>
      <dgm:t>
        <a:bodyPr/>
        <a:lstStyle/>
        <a:p>
          <a:r>
            <a:rPr lang="it-IT" sz="1800" dirty="0"/>
            <a:t>Focus sul solo rischio professionale</a:t>
          </a:r>
          <a:r>
            <a:rPr lang="it-IT" sz="1800" dirty="0">
              <a:solidFill>
                <a:srgbClr val="FFFF00"/>
              </a:solidFill>
            </a:rPr>
            <a:t> </a:t>
          </a:r>
          <a:endParaRPr lang="it-IT" sz="1800" dirty="0"/>
        </a:p>
      </dgm:t>
    </dgm:pt>
    <dgm:pt modelId="{7E90C732-68C1-4731-B1A7-525DFDE58E84}" type="parTrans" cxnId="{59821451-FF73-43CC-AF8D-9D2584700ED4}">
      <dgm:prSet/>
      <dgm:spPr/>
      <dgm:t>
        <a:bodyPr/>
        <a:lstStyle/>
        <a:p>
          <a:endParaRPr lang="it-IT"/>
        </a:p>
      </dgm:t>
    </dgm:pt>
    <dgm:pt modelId="{0F0B5B3F-48EC-4491-A629-886B67C1B34C}" type="sibTrans" cxnId="{59821451-FF73-43CC-AF8D-9D2584700ED4}">
      <dgm:prSet/>
      <dgm:spPr/>
      <dgm:t>
        <a:bodyPr/>
        <a:lstStyle/>
        <a:p>
          <a:endParaRPr lang="it-IT"/>
        </a:p>
      </dgm:t>
    </dgm:pt>
    <dgm:pt modelId="{D1CCC356-04EE-4B7B-B626-75F302C93CF7}">
      <dgm:prSet phldrT="[Testo]"/>
      <dgm:spPr>
        <a:solidFill>
          <a:srgbClr val="38AB7F"/>
        </a:solidFill>
      </dgm:spPr>
      <dgm:t>
        <a:bodyPr/>
        <a:lstStyle/>
        <a:p>
          <a:r>
            <a:rPr lang="it-IT" dirty="0"/>
            <a:t>Focus sulla </a:t>
          </a:r>
          <a:r>
            <a:rPr lang="it-IT" dirty="0">
              <a:solidFill>
                <a:srgbClr val="FFFF00"/>
              </a:solidFill>
            </a:rPr>
            <a:t>persona </a:t>
          </a:r>
          <a:r>
            <a:rPr lang="it-IT" dirty="0">
              <a:solidFill>
                <a:schemeClr val="bg1"/>
              </a:solidFill>
            </a:rPr>
            <a:t>e sulla gestione del problema di salute  nel </a:t>
          </a:r>
          <a:r>
            <a:rPr lang="it-IT" dirty="0">
              <a:solidFill>
                <a:srgbClr val="FFFF00"/>
              </a:solidFill>
            </a:rPr>
            <a:t>contesto di vita e di lavoro</a:t>
          </a:r>
        </a:p>
      </dgm:t>
    </dgm:pt>
    <dgm:pt modelId="{16380952-1AD6-42DD-88B2-AD4EE6A8C354}" type="parTrans" cxnId="{37C2B106-F926-497D-BC5E-B06D54DB499C}">
      <dgm:prSet/>
      <dgm:spPr/>
      <dgm:t>
        <a:bodyPr/>
        <a:lstStyle/>
        <a:p>
          <a:endParaRPr lang="it-IT"/>
        </a:p>
      </dgm:t>
    </dgm:pt>
    <dgm:pt modelId="{5C51BD9D-0082-4F82-8FF1-23012F63C88D}" type="sibTrans" cxnId="{37C2B106-F926-497D-BC5E-B06D54DB499C}">
      <dgm:prSet/>
      <dgm:spPr/>
      <dgm:t>
        <a:bodyPr/>
        <a:lstStyle/>
        <a:p>
          <a:endParaRPr lang="it-IT"/>
        </a:p>
      </dgm:t>
    </dgm:pt>
    <dgm:pt modelId="{A3F66CC6-9E5C-4986-A49E-D236CFF3CFD1}" type="pres">
      <dgm:prSet presAssocID="{FA481652-9619-4900-BACD-585BC59EE0CF}" presName="Name0" presStyleCnt="0">
        <dgm:presLayoutVars>
          <dgm:dir/>
          <dgm:animLvl val="lvl"/>
          <dgm:resizeHandles val="exact"/>
        </dgm:presLayoutVars>
      </dgm:prSet>
      <dgm:spPr/>
    </dgm:pt>
    <dgm:pt modelId="{CE735E5B-27F2-4EE4-9255-FEB7D17C5721}" type="pres">
      <dgm:prSet presAssocID="{E9E0A2FE-7165-4435-A293-A2B0ABED3DDE}" presName="parTxOnly" presStyleLbl="node1" presStyleIdx="0" presStyleCnt="2">
        <dgm:presLayoutVars>
          <dgm:chMax val="0"/>
          <dgm:chPref val="0"/>
          <dgm:bulletEnabled val="1"/>
        </dgm:presLayoutVars>
      </dgm:prSet>
      <dgm:spPr/>
      <dgm:t>
        <a:bodyPr/>
        <a:lstStyle/>
        <a:p>
          <a:endParaRPr lang="it-IT"/>
        </a:p>
      </dgm:t>
    </dgm:pt>
    <dgm:pt modelId="{B2B52E0C-B2D8-4A34-9F03-13818D22F468}" type="pres">
      <dgm:prSet presAssocID="{0F0B5B3F-48EC-4491-A629-886B67C1B34C}" presName="parTxOnlySpace" presStyleCnt="0"/>
      <dgm:spPr/>
    </dgm:pt>
    <dgm:pt modelId="{BE2977B6-89A9-421B-85E6-1446048EBC9C}" type="pres">
      <dgm:prSet presAssocID="{D1CCC356-04EE-4B7B-B626-75F302C93CF7}" presName="parTxOnly" presStyleLbl="node1" presStyleIdx="1" presStyleCnt="2">
        <dgm:presLayoutVars>
          <dgm:chMax val="0"/>
          <dgm:chPref val="0"/>
          <dgm:bulletEnabled val="1"/>
        </dgm:presLayoutVars>
      </dgm:prSet>
      <dgm:spPr/>
      <dgm:t>
        <a:bodyPr/>
        <a:lstStyle/>
        <a:p>
          <a:endParaRPr lang="it-IT"/>
        </a:p>
      </dgm:t>
    </dgm:pt>
  </dgm:ptLst>
  <dgm:cxnLst>
    <dgm:cxn modelId="{6E98210F-347A-49FC-832B-013A69E027F0}" type="presOf" srcId="{FA481652-9619-4900-BACD-585BC59EE0CF}" destId="{A3F66CC6-9E5C-4986-A49E-D236CFF3CFD1}" srcOrd="0" destOrd="0" presId="urn:microsoft.com/office/officeart/2005/8/layout/chevron1"/>
    <dgm:cxn modelId="{37C2B106-F926-497D-BC5E-B06D54DB499C}" srcId="{FA481652-9619-4900-BACD-585BC59EE0CF}" destId="{D1CCC356-04EE-4B7B-B626-75F302C93CF7}" srcOrd="1" destOrd="0" parTransId="{16380952-1AD6-42DD-88B2-AD4EE6A8C354}" sibTransId="{5C51BD9D-0082-4F82-8FF1-23012F63C88D}"/>
    <dgm:cxn modelId="{9A57386D-2060-461A-8A08-576DC0E9396D}" type="presOf" srcId="{D1CCC356-04EE-4B7B-B626-75F302C93CF7}" destId="{BE2977B6-89A9-421B-85E6-1446048EBC9C}" srcOrd="0" destOrd="0" presId="urn:microsoft.com/office/officeart/2005/8/layout/chevron1"/>
    <dgm:cxn modelId="{97F3072E-D189-40F6-AB14-ED41D7024CE3}" type="presOf" srcId="{E9E0A2FE-7165-4435-A293-A2B0ABED3DDE}" destId="{CE735E5B-27F2-4EE4-9255-FEB7D17C5721}" srcOrd="0" destOrd="0" presId="urn:microsoft.com/office/officeart/2005/8/layout/chevron1"/>
    <dgm:cxn modelId="{59821451-FF73-43CC-AF8D-9D2584700ED4}" srcId="{FA481652-9619-4900-BACD-585BC59EE0CF}" destId="{E9E0A2FE-7165-4435-A293-A2B0ABED3DDE}" srcOrd="0" destOrd="0" parTransId="{7E90C732-68C1-4731-B1A7-525DFDE58E84}" sibTransId="{0F0B5B3F-48EC-4491-A629-886B67C1B34C}"/>
    <dgm:cxn modelId="{1AAC4B8E-48EE-41D0-A577-23A5A38357F9}" type="presParOf" srcId="{A3F66CC6-9E5C-4986-A49E-D236CFF3CFD1}" destId="{CE735E5B-27F2-4EE4-9255-FEB7D17C5721}" srcOrd="0" destOrd="0" presId="urn:microsoft.com/office/officeart/2005/8/layout/chevron1"/>
    <dgm:cxn modelId="{BFF96183-EB4E-4CD5-8D78-A9EA4A6BE39A}" type="presParOf" srcId="{A3F66CC6-9E5C-4986-A49E-D236CFF3CFD1}" destId="{B2B52E0C-B2D8-4A34-9F03-13818D22F468}" srcOrd="1" destOrd="0" presId="urn:microsoft.com/office/officeart/2005/8/layout/chevron1"/>
    <dgm:cxn modelId="{B6EA26C3-B3E4-4B63-AF7B-4A1B2E889FE6}" type="presParOf" srcId="{A3F66CC6-9E5C-4986-A49E-D236CFF3CFD1}" destId="{BE2977B6-89A9-421B-85E6-1446048EBC9C}" srcOrd="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FD72E41-6773-4FC5-83EF-15E6C43711D6}" type="doc">
      <dgm:prSet loTypeId="urn:microsoft.com/office/officeart/2005/8/layout/process1" loCatId="process" qsTypeId="urn:microsoft.com/office/officeart/2005/8/quickstyle/simple1#4" qsCatId="simple" csTypeId="urn:microsoft.com/office/officeart/2005/8/colors/accent1_2#5" csCatId="accent1" phldr="1"/>
      <dgm:spPr/>
    </dgm:pt>
    <dgm:pt modelId="{4502EA43-CA46-498A-B272-5F1A532F0935}">
      <dgm:prSet phldrT="[Testo]"/>
      <dgm:spPr>
        <a:solidFill>
          <a:srgbClr val="38AB7F"/>
        </a:solidFill>
      </dgm:spPr>
      <dgm:t>
        <a:bodyPr/>
        <a:lstStyle/>
        <a:p>
          <a:r>
            <a:rPr lang="it-IT" dirty="0"/>
            <a:t>dal lavoratore</a:t>
          </a:r>
        </a:p>
      </dgm:t>
    </dgm:pt>
    <dgm:pt modelId="{54C2168F-5C58-414C-85F7-B0D679781B80}" type="parTrans" cxnId="{EF1A2F5C-9C0D-4E73-8DB4-B19926F24E7D}">
      <dgm:prSet/>
      <dgm:spPr/>
      <dgm:t>
        <a:bodyPr/>
        <a:lstStyle/>
        <a:p>
          <a:endParaRPr lang="it-IT"/>
        </a:p>
      </dgm:t>
    </dgm:pt>
    <dgm:pt modelId="{06D19E8B-D3D0-4BA5-87B6-61A5F7C78C13}" type="sibTrans" cxnId="{EF1A2F5C-9C0D-4E73-8DB4-B19926F24E7D}">
      <dgm:prSet/>
      <dgm:spPr>
        <a:solidFill>
          <a:srgbClr val="6FC7A1"/>
        </a:solidFill>
      </dgm:spPr>
      <dgm:t>
        <a:bodyPr/>
        <a:lstStyle/>
        <a:p>
          <a:endParaRPr lang="it-IT" dirty="0"/>
        </a:p>
      </dgm:t>
    </dgm:pt>
    <dgm:pt modelId="{BDA2C933-8438-4E60-BC80-80B8F9FF497D}">
      <dgm:prSet phldrT="[Testo]"/>
      <dgm:spPr>
        <a:solidFill>
          <a:srgbClr val="38AB7F"/>
        </a:solidFill>
      </dgm:spPr>
      <dgm:t>
        <a:bodyPr/>
        <a:lstStyle/>
        <a:p>
          <a:r>
            <a:rPr lang="it-IT" dirty="0"/>
            <a:t>alla persona</a:t>
          </a:r>
        </a:p>
      </dgm:t>
    </dgm:pt>
    <dgm:pt modelId="{D25C2E7E-4B6C-4A92-B393-18C92416B239}" type="parTrans" cxnId="{8B9F289D-C4FA-4718-9861-AE40905EDFEC}">
      <dgm:prSet/>
      <dgm:spPr/>
      <dgm:t>
        <a:bodyPr/>
        <a:lstStyle/>
        <a:p>
          <a:endParaRPr lang="it-IT"/>
        </a:p>
      </dgm:t>
    </dgm:pt>
    <dgm:pt modelId="{74B39F9E-4FCD-469C-8807-AB2D87110E59}" type="sibTrans" cxnId="{8B9F289D-C4FA-4718-9861-AE40905EDFEC}">
      <dgm:prSet/>
      <dgm:spPr/>
      <dgm:t>
        <a:bodyPr/>
        <a:lstStyle/>
        <a:p>
          <a:endParaRPr lang="it-IT"/>
        </a:p>
      </dgm:t>
    </dgm:pt>
    <dgm:pt modelId="{287DDF45-D96F-4B59-89EB-98A422FE5359}" type="pres">
      <dgm:prSet presAssocID="{2FD72E41-6773-4FC5-83EF-15E6C43711D6}" presName="Name0" presStyleCnt="0">
        <dgm:presLayoutVars>
          <dgm:dir/>
          <dgm:resizeHandles val="exact"/>
        </dgm:presLayoutVars>
      </dgm:prSet>
      <dgm:spPr/>
    </dgm:pt>
    <dgm:pt modelId="{600AB865-CF83-480C-95D8-421A18E14822}" type="pres">
      <dgm:prSet presAssocID="{4502EA43-CA46-498A-B272-5F1A532F0935}" presName="node" presStyleLbl="node1" presStyleIdx="0" presStyleCnt="2" custScaleX="78341" custScaleY="64960" custLinFactNeighborX="-4548" custLinFactNeighborY="6302">
        <dgm:presLayoutVars>
          <dgm:bulletEnabled val="1"/>
        </dgm:presLayoutVars>
      </dgm:prSet>
      <dgm:spPr/>
      <dgm:t>
        <a:bodyPr/>
        <a:lstStyle/>
        <a:p>
          <a:endParaRPr lang="it-IT"/>
        </a:p>
      </dgm:t>
    </dgm:pt>
    <dgm:pt modelId="{CA2E89C7-2157-4328-A6A4-D0A35BC7BD0A}" type="pres">
      <dgm:prSet presAssocID="{06D19E8B-D3D0-4BA5-87B6-61A5F7C78C13}" presName="sibTrans" presStyleLbl="sibTrans2D1" presStyleIdx="0" presStyleCnt="1"/>
      <dgm:spPr/>
      <dgm:t>
        <a:bodyPr/>
        <a:lstStyle/>
        <a:p>
          <a:endParaRPr lang="it-IT"/>
        </a:p>
      </dgm:t>
    </dgm:pt>
    <dgm:pt modelId="{B65005AB-0F95-4AC2-AA0D-FC2853A40CA3}" type="pres">
      <dgm:prSet presAssocID="{06D19E8B-D3D0-4BA5-87B6-61A5F7C78C13}" presName="connectorText" presStyleLbl="sibTrans2D1" presStyleIdx="0" presStyleCnt="1"/>
      <dgm:spPr/>
      <dgm:t>
        <a:bodyPr/>
        <a:lstStyle/>
        <a:p>
          <a:endParaRPr lang="it-IT"/>
        </a:p>
      </dgm:t>
    </dgm:pt>
    <dgm:pt modelId="{4676E237-212A-4828-9C59-F7DE9DF308B3}" type="pres">
      <dgm:prSet presAssocID="{BDA2C933-8438-4E60-BC80-80B8F9FF497D}" presName="node" presStyleLbl="node1" presStyleIdx="1" presStyleCnt="2" custScaleX="84516" custScaleY="64483" custLinFactNeighborX="-53980" custLinFactNeighborY="8680">
        <dgm:presLayoutVars>
          <dgm:bulletEnabled val="1"/>
        </dgm:presLayoutVars>
      </dgm:prSet>
      <dgm:spPr/>
      <dgm:t>
        <a:bodyPr/>
        <a:lstStyle/>
        <a:p>
          <a:endParaRPr lang="it-IT"/>
        </a:p>
      </dgm:t>
    </dgm:pt>
  </dgm:ptLst>
  <dgm:cxnLst>
    <dgm:cxn modelId="{1BB1F005-B1A7-4B74-AF70-26B478F22B54}" type="presOf" srcId="{4502EA43-CA46-498A-B272-5F1A532F0935}" destId="{600AB865-CF83-480C-95D8-421A18E14822}" srcOrd="0" destOrd="0" presId="urn:microsoft.com/office/officeart/2005/8/layout/process1"/>
    <dgm:cxn modelId="{AD2F8CD5-05C6-4BD3-A8EE-E52747E4D48F}" type="presOf" srcId="{06D19E8B-D3D0-4BA5-87B6-61A5F7C78C13}" destId="{B65005AB-0F95-4AC2-AA0D-FC2853A40CA3}" srcOrd="1" destOrd="0" presId="urn:microsoft.com/office/officeart/2005/8/layout/process1"/>
    <dgm:cxn modelId="{64ED3EF9-35A7-4D5F-9C33-CA647B2FC1A0}" type="presOf" srcId="{2FD72E41-6773-4FC5-83EF-15E6C43711D6}" destId="{287DDF45-D96F-4B59-89EB-98A422FE5359}" srcOrd="0" destOrd="0" presId="urn:microsoft.com/office/officeart/2005/8/layout/process1"/>
    <dgm:cxn modelId="{3AAB23C8-855F-467C-9DB0-88075F2DB1DD}" type="presOf" srcId="{BDA2C933-8438-4E60-BC80-80B8F9FF497D}" destId="{4676E237-212A-4828-9C59-F7DE9DF308B3}" srcOrd="0" destOrd="0" presId="urn:microsoft.com/office/officeart/2005/8/layout/process1"/>
    <dgm:cxn modelId="{EF1A2F5C-9C0D-4E73-8DB4-B19926F24E7D}" srcId="{2FD72E41-6773-4FC5-83EF-15E6C43711D6}" destId="{4502EA43-CA46-498A-B272-5F1A532F0935}" srcOrd="0" destOrd="0" parTransId="{54C2168F-5C58-414C-85F7-B0D679781B80}" sibTransId="{06D19E8B-D3D0-4BA5-87B6-61A5F7C78C13}"/>
    <dgm:cxn modelId="{033779C5-AAD8-49A8-B6D7-CF4A110C7A8E}" type="presOf" srcId="{06D19E8B-D3D0-4BA5-87B6-61A5F7C78C13}" destId="{CA2E89C7-2157-4328-A6A4-D0A35BC7BD0A}" srcOrd="0" destOrd="0" presId="urn:microsoft.com/office/officeart/2005/8/layout/process1"/>
    <dgm:cxn modelId="{8B9F289D-C4FA-4718-9861-AE40905EDFEC}" srcId="{2FD72E41-6773-4FC5-83EF-15E6C43711D6}" destId="{BDA2C933-8438-4E60-BC80-80B8F9FF497D}" srcOrd="1" destOrd="0" parTransId="{D25C2E7E-4B6C-4A92-B393-18C92416B239}" sibTransId="{74B39F9E-4FCD-469C-8807-AB2D87110E59}"/>
    <dgm:cxn modelId="{58B8EF0C-B24F-448B-B5A6-AB48079AE1B7}" type="presParOf" srcId="{287DDF45-D96F-4B59-89EB-98A422FE5359}" destId="{600AB865-CF83-480C-95D8-421A18E14822}" srcOrd="0" destOrd="0" presId="urn:microsoft.com/office/officeart/2005/8/layout/process1"/>
    <dgm:cxn modelId="{4589698C-C850-484E-9275-B70A1C2BCEC6}" type="presParOf" srcId="{287DDF45-D96F-4B59-89EB-98A422FE5359}" destId="{CA2E89C7-2157-4328-A6A4-D0A35BC7BD0A}" srcOrd="1" destOrd="0" presId="urn:microsoft.com/office/officeart/2005/8/layout/process1"/>
    <dgm:cxn modelId="{C2B71F14-C49D-4D69-9AA7-C79DD116995B}" type="presParOf" srcId="{CA2E89C7-2157-4328-A6A4-D0A35BC7BD0A}" destId="{B65005AB-0F95-4AC2-AA0D-FC2853A40CA3}" srcOrd="0" destOrd="0" presId="urn:microsoft.com/office/officeart/2005/8/layout/process1"/>
    <dgm:cxn modelId="{E1E1AF69-716D-4C31-80B6-EEEFE57D6833}" type="presParOf" srcId="{287DDF45-D96F-4B59-89EB-98A422FE5359}" destId="{4676E237-212A-4828-9C59-F7DE9DF308B3}" srcOrd="2"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A2B912-C0E7-4EB9-9483-95C316B8942D}" type="doc">
      <dgm:prSet loTypeId="urn:microsoft.com/office/officeart/2005/8/layout/radial5" loCatId="cycle" qsTypeId="urn:microsoft.com/office/officeart/2005/8/quickstyle/3d1" qsCatId="3D" csTypeId="urn:microsoft.com/office/officeart/2005/8/colors/accent1_2#2" csCatId="accent1" phldr="1"/>
      <dgm:spPr/>
      <dgm:t>
        <a:bodyPr/>
        <a:lstStyle/>
        <a:p>
          <a:endParaRPr lang="it-IT"/>
        </a:p>
      </dgm:t>
    </dgm:pt>
    <dgm:pt modelId="{A139C738-EA2C-4965-A25E-A27EE648B0D2}">
      <dgm:prSet phldrT="[Testo]"/>
      <dgm:spPr/>
      <dgm:t>
        <a:bodyPr/>
        <a:lstStyle/>
        <a:p>
          <a:r>
            <a:rPr lang="it-IT" dirty="0"/>
            <a:t>Costruzione e governo della rete</a:t>
          </a:r>
        </a:p>
      </dgm:t>
    </dgm:pt>
    <dgm:pt modelId="{43591404-9923-41CA-B93B-84DD7DEADE9B}" type="parTrans" cxnId="{4E35735D-48CC-46C8-AE99-EE2BB1B36FF6}">
      <dgm:prSet/>
      <dgm:spPr/>
      <dgm:t>
        <a:bodyPr/>
        <a:lstStyle/>
        <a:p>
          <a:endParaRPr lang="it-IT"/>
        </a:p>
      </dgm:t>
    </dgm:pt>
    <dgm:pt modelId="{24573563-B75A-41B6-97BA-8371E096A6A4}" type="sibTrans" cxnId="{4E35735D-48CC-46C8-AE99-EE2BB1B36FF6}">
      <dgm:prSet/>
      <dgm:spPr/>
      <dgm:t>
        <a:bodyPr/>
        <a:lstStyle/>
        <a:p>
          <a:endParaRPr lang="it-IT"/>
        </a:p>
      </dgm:t>
    </dgm:pt>
    <dgm:pt modelId="{DD17F61B-EF38-4577-BE62-1C87768ED82F}">
      <dgm:prSet phldrT="[Testo]" custT="1"/>
      <dgm:spPr/>
      <dgm:t>
        <a:bodyPr/>
        <a:lstStyle/>
        <a:p>
          <a:r>
            <a:rPr lang="it-IT" sz="1400" dirty="0"/>
            <a:t>Alleanze con i  MMG</a:t>
          </a:r>
        </a:p>
      </dgm:t>
    </dgm:pt>
    <dgm:pt modelId="{938865A6-1945-47D1-8FD0-6CC720389732}" type="parTrans" cxnId="{56DB6EBC-53D8-4624-A175-96BE9A14F06B}">
      <dgm:prSet/>
      <dgm:spPr/>
      <dgm:t>
        <a:bodyPr/>
        <a:lstStyle/>
        <a:p>
          <a:endParaRPr lang="it-IT"/>
        </a:p>
      </dgm:t>
    </dgm:pt>
    <dgm:pt modelId="{B345CFB8-682F-4542-8FB1-8B1747E9F7A6}" type="sibTrans" cxnId="{56DB6EBC-53D8-4624-A175-96BE9A14F06B}">
      <dgm:prSet/>
      <dgm:spPr/>
      <dgm:t>
        <a:bodyPr/>
        <a:lstStyle/>
        <a:p>
          <a:endParaRPr lang="it-IT"/>
        </a:p>
      </dgm:t>
    </dgm:pt>
    <dgm:pt modelId="{88AA3C8F-7AA7-4EF8-A827-63B4C64B4181}">
      <dgm:prSet phldrT="[Testo]" custT="1"/>
      <dgm:spPr/>
      <dgm:t>
        <a:bodyPr/>
        <a:lstStyle/>
        <a:p>
          <a:r>
            <a:rPr lang="it-IT" sz="1100" dirty="0"/>
            <a:t>Valorizzazione e supporto al nuovo ruolo dei medici competenti</a:t>
          </a:r>
        </a:p>
      </dgm:t>
    </dgm:pt>
    <dgm:pt modelId="{92107FCC-54CD-4196-A5C6-505BBC5AAF06}" type="parTrans" cxnId="{9121842D-56BB-4A7D-BE54-E8B58FAE31F9}">
      <dgm:prSet/>
      <dgm:spPr/>
      <dgm:t>
        <a:bodyPr/>
        <a:lstStyle/>
        <a:p>
          <a:endParaRPr lang="it-IT"/>
        </a:p>
      </dgm:t>
    </dgm:pt>
    <dgm:pt modelId="{C489A22E-F88A-46AB-91EC-3E81EA276277}" type="sibTrans" cxnId="{9121842D-56BB-4A7D-BE54-E8B58FAE31F9}">
      <dgm:prSet/>
      <dgm:spPr/>
      <dgm:t>
        <a:bodyPr/>
        <a:lstStyle/>
        <a:p>
          <a:endParaRPr lang="it-IT"/>
        </a:p>
      </dgm:t>
    </dgm:pt>
    <dgm:pt modelId="{E02B21F9-D3A8-4F24-83F4-E965B6C8587B}">
      <dgm:prSet phldrT="[Testo]"/>
      <dgm:spPr/>
      <dgm:t>
        <a:bodyPr/>
        <a:lstStyle/>
        <a:p>
          <a:r>
            <a:rPr lang="it-IT" dirty="0"/>
            <a:t>Attivazione di tutti i registri specializzati (ReNaM ; </a:t>
          </a:r>
          <a:r>
            <a:rPr lang="it-IT" dirty="0" err="1"/>
            <a:t>Renatuns</a:t>
          </a:r>
          <a:r>
            <a:rPr lang="it-IT" dirty="0"/>
            <a:t>; bassa frazione</a:t>
          </a:r>
        </a:p>
      </dgm:t>
    </dgm:pt>
    <dgm:pt modelId="{624A3325-CDF1-4C9E-9324-3D002A082862}" type="parTrans" cxnId="{3638EBD8-6589-4BC3-B46A-21DCE62BD384}">
      <dgm:prSet/>
      <dgm:spPr/>
      <dgm:t>
        <a:bodyPr/>
        <a:lstStyle/>
        <a:p>
          <a:endParaRPr lang="it-IT"/>
        </a:p>
      </dgm:t>
    </dgm:pt>
    <dgm:pt modelId="{65A860F1-1596-4DD0-BF40-771089F6294C}" type="sibTrans" cxnId="{3638EBD8-6589-4BC3-B46A-21DCE62BD384}">
      <dgm:prSet/>
      <dgm:spPr/>
      <dgm:t>
        <a:bodyPr/>
        <a:lstStyle/>
        <a:p>
          <a:endParaRPr lang="it-IT"/>
        </a:p>
      </dgm:t>
    </dgm:pt>
    <dgm:pt modelId="{7F62EAC5-E315-3147-B4A5-0AE57B1D19E9}">
      <dgm:prSet custT="1"/>
      <dgm:spPr/>
      <dgm:t>
        <a:bodyPr/>
        <a:lstStyle/>
        <a:p>
          <a:r>
            <a:rPr lang="it-IT" sz="1100" dirty="0"/>
            <a:t>sinergie con INAIL </a:t>
          </a:r>
        </a:p>
      </dgm:t>
    </dgm:pt>
    <dgm:pt modelId="{4734D212-44B5-8440-A5D3-ABDB4F979054}" type="parTrans" cxnId="{56875090-F0CE-A74F-909A-A046CDEEDA41}">
      <dgm:prSet/>
      <dgm:spPr/>
      <dgm:t>
        <a:bodyPr/>
        <a:lstStyle/>
        <a:p>
          <a:endParaRPr lang="it-IT"/>
        </a:p>
      </dgm:t>
    </dgm:pt>
    <dgm:pt modelId="{C9F6E0E4-CD2E-CB42-B0B5-80669B314068}" type="sibTrans" cxnId="{56875090-F0CE-A74F-909A-A046CDEEDA41}">
      <dgm:prSet/>
      <dgm:spPr/>
      <dgm:t>
        <a:bodyPr/>
        <a:lstStyle/>
        <a:p>
          <a:endParaRPr lang="it-IT"/>
        </a:p>
      </dgm:t>
    </dgm:pt>
    <dgm:pt modelId="{A8733DAD-BFA8-1645-A3A7-250622FB8C65}">
      <dgm:prSet phldrT="[Testo]"/>
      <dgm:spPr/>
      <dgm:t>
        <a:bodyPr/>
        <a:lstStyle/>
        <a:p>
          <a:r>
            <a:rPr lang="it-IT" dirty="0"/>
            <a:t>Ricerca attiva delle malattie professionali (es. inserimento della prevenzione nei PDTA ospedalieri)</a:t>
          </a:r>
        </a:p>
      </dgm:t>
    </dgm:pt>
    <dgm:pt modelId="{DFB1DE6C-500B-FC48-9D80-3A8C60B94984}" type="parTrans" cxnId="{644B95C5-9728-5D44-8FF6-5A9F6C7E3E45}">
      <dgm:prSet/>
      <dgm:spPr/>
      <dgm:t>
        <a:bodyPr/>
        <a:lstStyle/>
        <a:p>
          <a:endParaRPr lang="it-IT"/>
        </a:p>
      </dgm:t>
    </dgm:pt>
    <dgm:pt modelId="{40714257-CC87-B848-B0C1-F7EC19B39E8D}" type="sibTrans" cxnId="{644B95C5-9728-5D44-8FF6-5A9F6C7E3E45}">
      <dgm:prSet/>
      <dgm:spPr/>
      <dgm:t>
        <a:bodyPr/>
        <a:lstStyle/>
        <a:p>
          <a:endParaRPr lang="it-IT"/>
        </a:p>
      </dgm:t>
    </dgm:pt>
    <dgm:pt modelId="{3EE54FDD-BFE3-F04A-BCD2-E09DF6EC959B}">
      <dgm:prSet custT="1"/>
      <dgm:spPr/>
      <dgm:t>
        <a:bodyPr/>
        <a:lstStyle/>
        <a:p>
          <a:r>
            <a:rPr lang="it-IT" sz="1100" dirty="0"/>
            <a:t>rapporti tra le figure aziendali della prevenzione</a:t>
          </a:r>
        </a:p>
      </dgm:t>
    </dgm:pt>
    <dgm:pt modelId="{0D407350-5B90-7E40-A2B0-0FC2D850DFA5}" type="parTrans" cxnId="{10D74A46-4DB1-BC4B-B2ED-52F94A6B7DFE}">
      <dgm:prSet/>
      <dgm:spPr/>
      <dgm:t>
        <a:bodyPr/>
        <a:lstStyle/>
        <a:p>
          <a:endParaRPr lang="it-IT"/>
        </a:p>
      </dgm:t>
    </dgm:pt>
    <dgm:pt modelId="{92C50CFE-015E-4548-82FD-3077B45AFD4A}" type="sibTrans" cxnId="{10D74A46-4DB1-BC4B-B2ED-52F94A6B7DFE}">
      <dgm:prSet/>
      <dgm:spPr/>
      <dgm:t>
        <a:bodyPr/>
        <a:lstStyle/>
        <a:p>
          <a:endParaRPr lang="it-IT"/>
        </a:p>
      </dgm:t>
    </dgm:pt>
    <dgm:pt modelId="{86D1D451-825A-4047-B2FE-09586565C1F8}" type="pres">
      <dgm:prSet presAssocID="{F7A2B912-C0E7-4EB9-9483-95C316B8942D}" presName="Name0" presStyleCnt="0">
        <dgm:presLayoutVars>
          <dgm:chMax val="1"/>
          <dgm:dir/>
          <dgm:animLvl val="ctr"/>
          <dgm:resizeHandles val="exact"/>
        </dgm:presLayoutVars>
      </dgm:prSet>
      <dgm:spPr/>
      <dgm:t>
        <a:bodyPr/>
        <a:lstStyle/>
        <a:p>
          <a:endParaRPr lang="it-IT"/>
        </a:p>
      </dgm:t>
    </dgm:pt>
    <dgm:pt modelId="{D22E28C4-D144-47E4-9FEA-A7E13391620E}" type="pres">
      <dgm:prSet presAssocID="{A139C738-EA2C-4965-A25E-A27EE648B0D2}" presName="centerShape" presStyleLbl="node0" presStyleIdx="0" presStyleCnt="1" custScaleX="140365" custScaleY="128755" custLinFactNeighborX="563"/>
      <dgm:spPr/>
      <dgm:t>
        <a:bodyPr/>
        <a:lstStyle/>
        <a:p>
          <a:endParaRPr lang="it-IT"/>
        </a:p>
      </dgm:t>
    </dgm:pt>
    <dgm:pt modelId="{79D316DE-EF8D-43B0-83BB-B317A1E5C8F7}" type="pres">
      <dgm:prSet presAssocID="{938865A6-1945-47D1-8FD0-6CC720389732}" presName="parTrans" presStyleLbl="sibTrans2D1" presStyleIdx="0" presStyleCnt="6"/>
      <dgm:spPr/>
      <dgm:t>
        <a:bodyPr/>
        <a:lstStyle/>
        <a:p>
          <a:endParaRPr lang="it-IT"/>
        </a:p>
      </dgm:t>
    </dgm:pt>
    <dgm:pt modelId="{CC55B1DA-CEEF-4FA2-A9FD-245C3BA7BC9B}" type="pres">
      <dgm:prSet presAssocID="{938865A6-1945-47D1-8FD0-6CC720389732}" presName="connectorText" presStyleLbl="sibTrans2D1" presStyleIdx="0" presStyleCnt="6"/>
      <dgm:spPr/>
      <dgm:t>
        <a:bodyPr/>
        <a:lstStyle/>
        <a:p>
          <a:endParaRPr lang="it-IT"/>
        </a:p>
      </dgm:t>
    </dgm:pt>
    <dgm:pt modelId="{6DD6514E-B480-439C-9A6C-9EF365C2B56C}" type="pres">
      <dgm:prSet presAssocID="{DD17F61B-EF38-4577-BE62-1C87768ED82F}" presName="node" presStyleLbl="node1" presStyleIdx="0" presStyleCnt="6">
        <dgm:presLayoutVars>
          <dgm:bulletEnabled val="1"/>
        </dgm:presLayoutVars>
      </dgm:prSet>
      <dgm:spPr/>
      <dgm:t>
        <a:bodyPr/>
        <a:lstStyle/>
        <a:p>
          <a:endParaRPr lang="it-IT"/>
        </a:p>
      </dgm:t>
    </dgm:pt>
    <dgm:pt modelId="{0EBF51E7-E30F-469B-A73A-DF748BECBD27}" type="pres">
      <dgm:prSet presAssocID="{92107FCC-54CD-4196-A5C6-505BBC5AAF06}" presName="parTrans" presStyleLbl="sibTrans2D1" presStyleIdx="1" presStyleCnt="6"/>
      <dgm:spPr/>
      <dgm:t>
        <a:bodyPr/>
        <a:lstStyle/>
        <a:p>
          <a:endParaRPr lang="it-IT"/>
        </a:p>
      </dgm:t>
    </dgm:pt>
    <dgm:pt modelId="{11AC675F-CF3F-44B7-9E82-5047CD30274C}" type="pres">
      <dgm:prSet presAssocID="{92107FCC-54CD-4196-A5C6-505BBC5AAF06}" presName="connectorText" presStyleLbl="sibTrans2D1" presStyleIdx="1" presStyleCnt="6"/>
      <dgm:spPr/>
      <dgm:t>
        <a:bodyPr/>
        <a:lstStyle/>
        <a:p>
          <a:endParaRPr lang="it-IT"/>
        </a:p>
      </dgm:t>
    </dgm:pt>
    <dgm:pt modelId="{823649C0-59BB-4433-B6FB-E5F693A8D3E8}" type="pres">
      <dgm:prSet presAssocID="{88AA3C8F-7AA7-4EF8-A827-63B4C64B4181}" presName="node" presStyleLbl="node1" presStyleIdx="1" presStyleCnt="6">
        <dgm:presLayoutVars>
          <dgm:bulletEnabled val="1"/>
        </dgm:presLayoutVars>
      </dgm:prSet>
      <dgm:spPr/>
      <dgm:t>
        <a:bodyPr/>
        <a:lstStyle/>
        <a:p>
          <a:endParaRPr lang="it-IT"/>
        </a:p>
      </dgm:t>
    </dgm:pt>
    <dgm:pt modelId="{A6F9BDB1-6768-6E41-9B7E-F7E501A8B95E}" type="pres">
      <dgm:prSet presAssocID="{DFB1DE6C-500B-FC48-9D80-3A8C60B94984}" presName="parTrans" presStyleLbl="sibTrans2D1" presStyleIdx="2" presStyleCnt="6"/>
      <dgm:spPr/>
      <dgm:t>
        <a:bodyPr/>
        <a:lstStyle/>
        <a:p>
          <a:endParaRPr lang="it-IT"/>
        </a:p>
      </dgm:t>
    </dgm:pt>
    <dgm:pt modelId="{46A7E377-A911-3946-BF7B-5DE0445C212A}" type="pres">
      <dgm:prSet presAssocID="{DFB1DE6C-500B-FC48-9D80-3A8C60B94984}" presName="connectorText" presStyleLbl="sibTrans2D1" presStyleIdx="2" presStyleCnt="6"/>
      <dgm:spPr/>
      <dgm:t>
        <a:bodyPr/>
        <a:lstStyle/>
        <a:p>
          <a:endParaRPr lang="it-IT"/>
        </a:p>
      </dgm:t>
    </dgm:pt>
    <dgm:pt modelId="{A102DD11-97D1-BB4F-B15E-7EF02FF4165C}" type="pres">
      <dgm:prSet presAssocID="{A8733DAD-BFA8-1645-A3A7-250622FB8C65}" presName="node" presStyleLbl="node1" presStyleIdx="2" presStyleCnt="6" custScaleX="102755" custScaleY="99102">
        <dgm:presLayoutVars>
          <dgm:bulletEnabled val="1"/>
        </dgm:presLayoutVars>
      </dgm:prSet>
      <dgm:spPr/>
      <dgm:t>
        <a:bodyPr/>
        <a:lstStyle/>
        <a:p>
          <a:endParaRPr lang="it-IT"/>
        </a:p>
      </dgm:t>
    </dgm:pt>
    <dgm:pt modelId="{D8F73D7E-B5DF-4AF4-9430-670607EA2315}" type="pres">
      <dgm:prSet presAssocID="{624A3325-CDF1-4C9E-9324-3D002A082862}" presName="parTrans" presStyleLbl="sibTrans2D1" presStyleIdx="3" presStyleCnt="6"/>
      <dgm:spPr/>
      <dgm:t>
        <a:bodyPr/>
        <a:lstStyle/>
        <a:p>
          <a:endParaRPr lang="it-IT"/>
        </a:p>
      </dgm:t>
    </dgm:pt>
    <dgm:pt modelId="{ED0CBA06-BA72-4E52-8700-C7118EB0A91D}" type="pres">
      <dgm:prSet presAssocID="{624A3325-CDF1-4C9E-9324-3D002A082862}" presName="connectorText" presStyleLbl="sibTrans2D1" presStyleIdx="3" presStyleCnt="6"/>
      <dgm:spPr/>
      <dgm:t>
        <a:bodyPr/>
        <a:lstStyle/>
        <a:p>
          <a:endParaRPr lang="it-IT"/>
        </a:p>
      </dgm:t>
    </dgm:pt>
    <dgm:pt modelId="{42910F36-AE1F-4E5A-8BAB-2113408E3F34}" type="pres">
      <dgm:prSet presAssocID="{E02B21F9-D3A8-4F24-83F4-E965B6C8587B}" presName="node" presStyleLbl="node1" presStyleIdx="3" presStyleCnt="6">
        <dgm:presLayoutVars>
          <dgm:bulletEnabled val="1"/>
        </dgm:presLayoutVars>
      </dgm:prSet>
      <dgm:spPr/>
      <dgm:t>
        <a:bodyPr/>
        <a:lstStyle/>
        <a:p>
          <a:endParaRPr lang="it-IT"/>
        </a:p>
      </dgm:t>
    </dgm:pt>
    <dgm:pt modelId="{F1BECD9A-2756-8C4E-8C58-B666853E67DE}" type="pres">
      <dgm:prSet presAssocID="{4734D212-44B5-8440-A5D3-ABDB4F979054}" presName="parTrans" presStyleLbl="sibTrans2D1" presStyleIdx="4" presStyleCnt="6"/>
      <dgm:spPr/>
      <dgm:t>
        <a:bodyPr/>
        <a:lstStyle/>
        <a:p>
          <a:endParaRPr lang="it-IT"/>
        </a:p>
      </dgm:t>
    </dgm:pt>
    <dgm:pt modelId="{A211644A-F776-EA48-A4CE-F719B0491823}" type="pres">
      <dgm:prSet presAssocID="{4734D212-44B5-8440-A5D3-ABDB4F979054}" presName="connectorText" presStyleLbl="sibTrans2D1" presStyleIdx="4" presStyleCnt="6"/>
      <dgm:spPr/>
      <dgm:t>
        <a:bodyPr/>
        <a:lstStyle/>
        <a:p>
          <a:endParaRPr lang="it-IT"/>
        </a:p>
      </dgm:t>
    </dgm:pt>
    <dgm:pt modelId="{F3A17FA2-E6E6-6249-9412-8CD0226EEBF6}" type="pres">
      <dgm:prSet presAssocID="{7F62EAC5-E315-3147-B4A5-0AE57B1D19E9}" presName="node" presStyleLbl="node1" presStyleIdx="4" presStyleCnt="6">
        <dgm:presLayoutVars>
          <dgm:bulletEnabled val="1"/>
        </dgm:presLayoutVars>
      </dgm:prSet>
      <dgm:spPr/>
      <dgm:t>
        <a:bodyPr/>
        <a:lstStyle/>
        <a:p>
          <a:endParaRPr lang="it-IT"/>
        </a:p>
      </dgm:t>
    </dgm:pt>
    <dgm:pt modelId="{7AC3FB8A-4609-0F40-A404-B21D423CFAA3}" type="pres">
      <dgm:prSet presAssocID="{0D407350-5B90-7E40-A2B0-0FC2D850DFA5}" presName="parTrans" presStyleLbl="sibTrans2D1" presStyleIdx="5" presStyleCnt="6"/>
      <dgm:spPr/>
      <dgm:t>
        <a:bodyPr/>
        <a:lstStyle/>
        <a:p>
          <a:endParaRPr lang="it-IT"/>
        </a:p>
      </dgm:t>
    </dgm:pt>
    <dgm:pt modelId="{B52686BC-EE79-6849-A78D-E2CD0B8960EE}" type="pres">
      <dgm:prSet presAssocID="{0D407350-5B90-7E40-A2B0-0FC2D850DFA5}" presName="connectorText" presStyleLbl="sibTrans2D1" presStyleIdx="5" presStyleCnt="6"/>
      <dgm:spPr/>
      <dgm:t>
        <a:bodyPr/>
        <a:lstStyle/>
        <a:p>
          <a:endParaRPr lang="it-IT"/>
        </a:p>
      </dgm:t>
    </dgm:pt>
    <dgm:pt modelId="{E64D1B5A-C6CF-3F49-85F3-72050E79B7D4}" type="pres">
      <dgm:prSet presAssocID="{3EE54FDD-BFE3-F04A-BCD2-E09DF6EC959B}" presName="node" presStyleLbl="node1" presStyleIdx="5" presStyleCnt="6">
        <dgm:presLayoutVars>
          <dgm:bulletEnabled val="1"/>
        </dgm:presLayoutVars>
      </dgm:prSet>
      <dgm:spPr/>
      <dgm:t>
        <a:bodyPr/>
        <a:lstStyle/>
        <a:p>
          <a:endParaRPr lang="it-IT"/>
        </a:p>
      </dgm:t>
    </dgm:pt>
  </dgm:ptLst>
  <dgm:cxnLst>
    <dgm:cxn modelId="{5E371EC1-BA18-4125-8527-AE7197CDCCA2}" type="presOf" srcId="{E02B21F9-D3A8-4F24-83F4-E965B6C8587B}" destId="{42910F36-AE1F-4E5A-8BAB-2113408E3F34}" srcOrd="0" destOrd="0" presId="urn:microsoft.com/office/officeart/2005/8/layout/radial5"/>
    <dgm:cxn modelId="{C14C2CFF-7B07-4C46-B6EB-436A73BFA3A1}" type="presOf" srcId="{0D407350-5B90-7E40-A2B0-0FC2D850DFA5}" destId="{B52686BC-EE79-6849-A78D-E2CD0B8960EE}" srcOrd="1" destOrd="0" presId="urn:microsoft.com/office/officeart/2005/8/layout/radial5"/>
    <dgm:cxn modelId="{DF14F1E0-DCB8-42C9-92D0-9A87B5188A16}" type="presOf" srcId="{938865A6-1945-47D1-8FD0-6CC720389732}" destId="{79D316DE-EF8D-43B0-83BB-B317A1E5C8F7}" srcOrd="0" destOrd="0" presId="urn:microsoft.com/office/officeart/2005/8/layout/radial5"/>
    <dgm:cxn modelId="{435CE9F2-85C0-C04C-AC2E-7482609AC917}" type="presOf" srcId="{7F62EAC5-E315-3147-B4A5-0AE57B1D19E9}" destId="{F3A17FA2-E6E6-6249-9412-8CD0226EEBF6}" srcOrd="0" destOrd="0" presId="urn:microsoft.com/office/officeart/2005/8/layout/radial5"/>
    <dgm:cxn modelId="{5504FB26-B6F4-9248-A200-9D9AB29C21B7}" type="presOf" srcId="{0D407350-5B90-7E40-A2B0-0FC2D850DFA5}" destId="{7AC3FB8A-4609-0F40-A404-B21D423CFAA3}" srcOrd="0" destOrd="0" presId="urn:microsoft.com/office/officeart/2005/8/layout/radial5"/>
    <dgm:cxn modelId="{EB90B686-F270-4F72-80DB-DC41E61B6C67}" type="presOf" srcId="{88AA3C8F-7AA7-4EF8-A827-63B4C64B4181}" destId="{823649C0-59BB-4433-B6FB-E5F693A8D3E8}" srcOrd="0" destOrd="0" presId="urn:microsoft.com/office/officeart/2005/8/layout/radial5"/>
    <dgm:cxn modelId="{DD4C4C65-4115-46CE-8C38-F0136DB0DDAF}" type="presOf" srcId="{A139C738-EA2C-4965-A25E-A27EE648B0D2}" destId="{D22E28C4-D144-47E4-9FEA-A7E13391620E}" srcOrd="0" destOrd="0" presId="urn:microsoft.com/office/officeart/2005/8/layout/radial5"/>
    <dgm:cxn modelId="{153D6C4B-6B6C-40D6-B7E0-97182CF76960}" type="presOf" srcId="{F7A2B912-C0E7-4EB9-9483-95C316B8942D}" destId="{86D1D451-825A-4047-B2FE-09586565C1F8}" srcOrd="0" destOrd="0" presId="urn:microsoft.com/office/officeart/2005/8/layout/radial5"/>
    <dgm:cxn modelId="{BBBC1964-27A1-A449-B399-58246F4A6311}" type="presOf" srcId="{3EE54FDD-BFE3-F04A-BCD2-E09DF6EC959B}" destId="{E64D1B5A-C6CF-3F49-85F3-72050E79B7D4}" srcOrd="0" destOrd="0" presId="urn:microsoft.com/office/officeart/2005/8/layout/radial5"/>
    <dgm:cxn modelId="{C88C5FB4-2250-4DE1-9EBD-D07E4EA922B8}" type="presOf" srcId="{DD17F61B-EF38-4577-BE62-1C87768ED82F}" destId="{6DD6514E-B480-439C-9A6C-9EF365C2B56C}" srcOrd="0" destOrd="0" presId="urn:microsoft.com/office/officeart/2005/8/layout/radial5"/>
    <dgm:cxn modelId="{366F6D29-47D9-1243-BE78-4A975CB2BD68}" type="presOf" srcId="{A8733DAD-BFA8-1645-A3A7-250622FB8C65}" destId="{A102DD11-97D1-BB4F-B15E-7EF02FF4165C}" srcOrd="0" destOrd="0" presId="urn:microsoft.com/office/officeart/2005/8/layout/radial5"/>
    <dgm:cxn modelId="{E2AE9B6E-CCC0-4FBA-A98D-2A3E407249D3}" type="presOf" srcId="{624A3325-CDF1-4C9E-9324-3D002A082862}" destId="{ED0CBA06-BA72-4E52-8700-C7118EB0A91D}" srcOrd="1" destOrd="0" presId="urn:microsoft.com/office/officeart/2005/8/layout/radial5"/>
    <dgm:cxn modelId="{6767582C-AABD-41BA-8FDD-4C89C684690D}" type="presOf" srcId="{938865A6-1945-47D1-8FD0-6CC720389732}" destId="{CC55B1DA-CEEF-4FA2-A9FD-245C3BA7BC9B}" srcOrd="1" destOrd="0" presId="urn:microsoft.com/office/officeart/2005/8/layout/radial5"/>
    <dgm:cxn modelId="{9121842D-56BB-4A7D-BE54-E8B58FAE31F9}" srcId="{A139C738-EA2C-4965-A25E-A27EE648B0D2}" destId="{88AA3C8F-7AA7-4EF8-A827-63B4C64B4181}" srcOrd="1" destOrd="0" parTransId="{92107FCC-54CD-4196-A5C6-505BBC5AAF06}" sibTransId="{C489A22E-F88A-46AB-91EC-3E81EA276277}"/>
    <dgm:cxn modelId="{56875090-F0CE-A74F-909A-A046CDEEDA41}" srcId="{A139C738-EA2C-4965-A25E-A27EE648B0D2}" destId="{7F62EAC5-E315-3147-B4A5-0AE57B1D19E9}" srcOrd="4" destOrd="0" parTransId="{4734D212-44B5-8440-A5D3-ABDB4F979054}" sibTransId="{C9F6E0E4-CD2E-CB42-B0B5-80669B314068}"/>
    <dgm:cxn modelId="{BAFFE359-750A-454C-8A7F-86073917B62E}" type="presOf" srcId="{624A3325-CDF1-4C9E-9324-3D002A082862}" destId="{D8F73D7E-B5DF-4AF4-9430-670607EA2315}" srcOrd="0" destOrd="0" presId="urn:microsoft.com/office/officeart/2005/8/layout/radial5"/>
    <dgm:cxn modelId="{DB6BCD87-B105-084B-AEFE-52C99865770C}" type="presOf" srcId="{DFB1DE6C-500B-FC48-9D80-3A8C60B94984}" destId="{46A7E377-A911-3946-BF7B-5DE0445C212A}" srcOrd="1" destOrd="0" presId="urn:microsoft.com/office/officeart/2005/8/layout/radial5"/>
    <dgm:cxn modelId="{302DD834-95AF-0748-86A6-94C1FE81469A}" type="presOf" srcId="{DFB1DE6C-500B-FC48-9D80-3A8C60B94984}" destId="{A6F9BDB1-6768-6E41-9B7E-F7E501A8B95E}" srcOrd="0" destOrd="0" presId="urn:microsoft.com/office/officeart/2005/8/layout/radial5"/>
    <dgm:cxn modelId="{82B3907B-6898-7D42-8E9C-D761026D5624}" type="presOf" srcId="{4734D212-44B5-8440-A5D3-ABDB4F979054}" destId="{A211644A-F776-EA48-A4CE-F719B0491823}" srcOrd="1" destOrd="0" presId="urn:microsoft.com/office/officeart/2005/8/layout/radial5"/>
    <dgm:cxn modelId="{56DB6EBC-53D8-4624-A175-96BE9A14F06B}" srcId="{A139C738-EA2C-4965-A25E-A27EE648B0D2}" destId="{DD17F61B-EF38-4577-BE62-1C87768ED82F}" srcOrd="0" destOrd="0" parTransId="{938865A6-1945-47D1-8FD0-6CC720389732}" sibTransId="{B345CFB8-682F-4542-8FB1-8B1747E9F7A6}"/>
    <dgm:cxn modelId="{3638EBD8-6589-4BC3-B46A-21DCE62BD384}" srcId="{A139C738-EA2C-4965-A25E-A27EE648B0D2}" destId="{E02B21F9-D3A8-4F24-83F4-E965B6C8587B}" srcOrd="3" destOrd="0" parTransId="{624A3325-CDF1-4C9E-9324-3D002A082862}" sibTransId="{65A860F1-1596-4DD0-BF40-771089F6294C}"/>
    <dgm:cxn modelId="{6162E10F-C6FF-0948-B137-6546582E6E68}" type="presOf" srcId="{4734D212-44B5-8440-A5D3-ABDB4F979054}" destId="{F1BECD9A-2756-8C4E-8C58-B666853E67DE}" srcOrd="0" destOrd="0" presId="urn:microsoft.com/office/officeart/2005/8/layout/radial5"/>
    <dgm:cxn modelId="{644B95C5-9728-5D44-8FF6-5A9F6C7E3E45}" srcId="{A139C738-EA2C-4965-A25E-A27EE648B0D2}" destId="{A8733DAD-BFA8-1645-A3A7-250622FB8C65}" srcOrd="2" destOrd="0" parTransId="{DFB1DE6C-500B-FC48-9D80-3A8C60B94984}" sibTransId="{40714257-CC87-B848-B0C1-F7EC19B39E8D}"/>
    <dgm:cxn modelId="{9C97E29C-D158-4C7F-84F5-A687DE64DEB7}" type="presOf" srcId="{92107FCC-54CD-4196-A5C6-505BBC5AAF06}" destId="{0EBF51E7-E30F-469B-A73A-DF748BECBD27}" srcOrd="0" destOrd="0" presId="urn:microsoft.com/office/officeart/2005/8/layout/radial5"/>
    <dgm:cxn modelId="{4E35735D-48CC-46C8-AE99-EE2BB1B36FF6}" srcId="{F7A2B912-C0E7-4EB9-9483-95C316B8942D}" destId="{A139C738-EA2C-4965-A25E-A27EE648B0D2}" srcOrd="0" destOrd="0" parTransId="{43591404-9923-41CA-B93B-84DD7DEADE9B}" sibTransId="{24573563-B75A-41B6-97BA-8371E096A6A4}"/>
    <dgm:cxn modelId="{99D88C02-3664-42CD-81C7-97E6D70CB0E7}" type="presOf" srcId="{92107FCC-54CD-4196-A5C6-505BBC5AAF06}" destId="{11AC675F-CF3F-44B7-9E82-5047CD30274C}" srcOrd="1" destOrd="0" presId="urn:microsoft.com/office/officeart/2005/8/layout/radial5"/>
    <dgm:cxn modelId="{10D74A46-4DB1-BC4B-B2ED-52F94A6B7DFE}" srcId="{A139C738-EA2C-4965-A25E-A27EE648B0D2}" destId="{3EE54FDD-BFE3-F04A-BCD2-E09DF6EC959B}" srcOrd="5" destOrd="0" parTransId="{0D407350-5B90-7E40-A2B0-0FC2D850DFA5}" sibTransId="{92C50CFE-015E-4548-82FD-3077B45AFD4A}"/>
    <dgm:cxn modelId="{5F25DF1E-3F1F-4947-BF86-A454BC1E15D9}" type="presParOf" srcId="{86D1D451-825A-4047-B2FE-09586565C1F8}" destId="{D22E28C4-D144-47E4-9FEA-A7E13391620E}" srcOrd="0" destOrd="0" presId="urn:microsoft.com/office/officeart/2005/8/layout/radial5"/>
    <dgm:cxn modelId="{9F50C04B-AB39-45C6-B2C0-7236B2A8A9F5}" type="presParOf" srcId="{86D1D451-825A-4047-B2FE-09586565C1F8}" destId="{79D316DE-EF8D-43B0-83BB-B317A1E5C8F7}" srcOrd="1" destOrd="0" presId="urn:microsoft.com/office/officeart/2005/8/layout/radial5"/>
    <dgm:cxn modelId="{D786BEE8-3699-4F38-9BD6-0C5368D1F19C}" type="presParOf" srcId="{79D316DE-EF8D-43B0-83BB-B317A1E5C8F7}" destId="{CC55B1DA-CEEF-4FA2-A9FD-245C3BA7BC9B}" srcOrd="0" destOrd="0" presId="urn:microsoft.com/office/officeart/2005/8/layout/radial5"/>
    <dgm:cxn modelId="{66008313-4EFC-4148-892B-C039EB378EFC}" type="presParOf" srcId="{86D1D451-825A-4047-B2FE-09586565C1F8}" destId="{6DD6514E-B480-439C-9A6C-9EF365C2B56C}" srcOrd="2" destOrd="0" presId="urn:microsoft.com/office/officeart/2005/8/layout/radial5"/>
    <dgm:cxn modelId="{52E3812C-4FE7-4D15-8A59-B4981BB6CD3A}" type="presParOf" srcId="{86D1D451-825A-4047-B2FE-09586565C1F8}" destId="{0EBF51E7-E30F-469B-A73A-DF748BECBD27}" srcOrd="3" destOrd="0" presId="urn:microsoft.com/office/officeart/2005/8/layout/radial5"/>
    <dgm:cxn modelId="{D2E76035-D14A-49C0-8D5E-F797D6B76D31}" type="presParOf" srcId="{0EBF51E7-E30F-469B-A73A-DF748BECBD27}" destId="{11AC675F-CF3F-44B7-9E82-5047CD30274C}" srcOrd="0" destOrd="0" presId="urn:microsoft.com/office/officeart/2005/8/layout/radial5"/>
    <dgm:cxn modelId="{791E8653-FA2A-49E2-B246-557726F21D16}" type="presParOf" srcId="{86D1D451-825A-4047-B2FE-09586565C1F8}" destId="{823649C0-59BB-4433-B6FB-E5F693A8D3E8}" srcOrd="4" destOrd="0" presId="urn:microsoft.com/office/officeart/2005/8/layout/radial5"/>
    <dgm:cxn modelId="{AA371918-9BBB-A443-8BA1-14153F73EB28}" type="presParOf" srcId="{86D1D451-825A-4047-B2FE-09586565C1F8}" destId="{A6F9BDB1-6768-6E41-9B7E-F7E501A8B95E}" srcOrd="5" destOrd="0" presId="urn:microsoft.com/office/officeart/2005/8/layout/radial5"/>
    <dgm:cxn modelId="{51E07F67-2C0B-F147-B7AB-869E815D41C9}" type="presParOf" srcId="{A6F9BDB1-6768-6E41-9B7E-F7E501A8B95E}" destId="{46A7E377-A911-3946-BF7B-5DE0445C212A}" srcOrd="0" destOrd="0" presId="urn:microsoft.com/office/officeart/2005/8/layout/radial5"/>
    <dgm:cxn modelId="{607AADD5-2864-3943-ABEA-E9E84EB0C9A7}" type="presParOf" srcId="{86D1D451-825A-4047-B2FE-09586565C1F8}" destId="{A102DD11-97D1-BB4F-B15E-7EF02FF4165C}" srcOrd="6" destOrd="0" presId="urn:microsoft.com/office/officeart/2005/8/layout/radial5"/>
    <dgm:cxn modelId="{35829F22-014A-4866-91A2-E02718CC960F}" type="presParOf" srcId="{86D1D451-825A-4047-B2FE-09586565C1F8}" destId="{D8F73D7E-B5DF-4AF4-9430-670607EA2315}" srcOrd="7" destOrd="0" presId="urn:microsoft.com/office/officeart/2005/8/layout/radial5"/>
    <dgm:cxn modelId="{DDA32352-845B-4D32-8C47-896DB5937F46}" type="presParOf" srcId="{D8F73D7E-B5DF-4AF4-9430-670607EA2315}" destId="{ED0CBA06-BA72-4E52-8700-C7118EB0A91D}" srcOrd="0" destOrd="0" presId="urn:microsoft.com/office/officeart/2005/8/layout/radial5"/>
    <dgm:cxn modelId="{A036E126-C53C-42E4-833C-A422DBF6ABD3}" type="presParOf" srcId="{86D1D451-825A-4047-B2FE-09586565C1F8}" destId="{42910F36-AE1F-4E5A-8BAB-2113408E3F34}" srcOrd="8" destOrd="0" presId="urn:microsoft.com/office/officeart/2005/8/layout/radial5"/>
    <dgm:cxn modelId="{19F754C6-E910-0F40-BA2C-9693B5C25CDB}" type="presParOf" srcId="{86D1D451-825A-4047-B2FE-09586565C1F8}" destId="{F1BECD9A-2756-8C4E-8C58-B666853E67DE}" srcOrd="9" destOrd="0" presId="urn:microsoft.com/office/officeart/2005/8/layout/radial5"/>
    <dgm:cxn modelId="{4248D0F3-A5D0-5346-A794-370D8BDA48AE}" type="presParOf" srcId="{F1BECD9A-2756-8C4E-8C58-B666853E67DE}" destId="{A211644A-F776-EA48-A4CE-F719B0491823}" srcOrd="0" destOrd="0" presId="urn:microsoft.com/office/officeart/2005/8/layout/radial5"/>
    <dgm:cxn modelId="{F8C99BFC-8D9F-184F-845C-311F2F1D419C}" type="presParOf" srcId="{86D1D451-825A-4047-B2FE-09586565C1F8}" destId="{F3A17FA2-E6E6-6249-9412-8CD0226EEBF6}" srcOrd="10" destOrd="0" presId="urn:microsoft.com/office/officeart/2005/8/layout/radial5"/>
    <dgm:cxn modelId="{7D2B1C26-192D-E24B-9DB7-94295632E854}" type="presParOf" srcId="{86D1D451-825A-4047-B2FE-09586565C1F8}" destId="{7AC3FB8A-4609-0F40-A404-B21D423CFAA3}" srcOrd="11" destOrd="0" presId="urn:microsoft.com/office/officeart/2005/8/layout/radial5"/>
    <dgm:cxn modelId="{3500F353-3A17-6544-A768-CB0718F6DEEC}" type="presParOf" srcId="{7AC3FB8A-4609-0F40-A404-B21D423CFAA3}" destId="{B52686BC-EE79-6849-A78D-E2CD0B8960EE}" srcOrd="0" destOrd="0" presId="urn:microsoft.com/office/officeart/2005/8/layout/radial5"/>
    <dgm:cxn modelId="{A87353E2-E0D1-F94F-971B-2A3B87512DB4}" type="presParOf" srcId="{86D1D451-825A-4047-B2FE-09586565C1F8}" destId="{E64D1B5A-C6CF-3F49-85F3-72050E79B7D4}"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3900F6B-57E8-4028-A3E6-63FFF3FFFA88}" type="doc">
      <dgm:prSet loTypeId="urn:microsoft.com/office/officeart/2005/8/layout/arrow2" loCatId="process" qsTypeId="urn:microsoft.com/office/officeart/2005/8/quickstyle/simple1#5" qsCatId="simple" csTypeId="urn:microsoft.com/office/officeart/2005/8/colors/accent1_2#6" csCatId="accent1" phldr="1"/>
      <dgm:spPr/>
      <dgm:t>
        <a:bodyPr/>
        <a:lstStyle/>
        <a:p>
          <a:endParaRPr lang="it-IT"/>
        </a:p>
      </dgm:t>
    </dgm:pt>
    <dgm:pt modelId="{E10DE43C-570D-4C4A-AF5E-84F95A29D999}" type="pres">
      <dgm:prSet presAssocID="{F3900F6B-57E8-4028-A3E6-63FFF3FFFA88}" presName="arrowDiagram" presStyleCnt="0">
        <dgm:presLayoutVars>
          <dgm:chMax val="5"/>
          <dgm:dir/>
          <dgm:resizeHandles val="exact"/>
        </dgm:presLayoutVars>
      </dgm:prSet>
      <dgm:spPr/>
      <dgm:t>
        <a:bodyPr/>
        <a:lstStyle/>
        <a:p>
          <a:endParaRPr lang="it-IT"/>
        </a:p>
      </dgm:t>
    </dgm:pt>
  </dgm:ptLst>
  <dgm:cxnLst>
    <dgm:cxn modelId="{7FA4A68A-F595-4712-B062-14D4973F887E}" type="presOf" srcId="{F3900F6B-57E8-4028-A3E6-63FFF3FFFA88}" destId="{E10DE43C-570D-4C4A-AF5E-84F95A29D999}" srcOrd="0"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3EA6376-AF83-4378-BFB2-30F49B993609}" type="doc">
      <dgm:prSet loTypeId="urn:microsoft.com/office/officeart/2005/8/layout/arrow3" loCatId="relationship" qsTypeId="urn:microsoft.com/office/officeart/2005/8/quickstyle/simple1#6" qsCatId="simple" csTypeId="urn:microsoft.com/office/officeart/2005/8/colors/accent1_2#7" csCatId="accent1" phldr="1"/>
      <dgm:spPr/>
      <dgm:t>
        <a:bodyPr/>
        <a:lstStyle/>
        <a:p>
          <a:endParaRPr lang="it-IT"/>
        </a:p>
      </dgm:t>
    </dgm:pt>
    <dgm:pt modelId="{19F9A4D4-4FE0-4719-801F-B62557FA344A}">
      <dgm:prSet phldrT="[Testo]"/>
      <dgm:spPr/>
      <dgm:t>
        <a:bodyPr/>
        <a:lstStyle/>
        <a:p>
          <a:r>
            <a:rPr lang="it-IT" dirty="0"/>
            <a:t>Potenziare le attività di prevenzione</a:t>
          </a:r>
        </a:p>
      </dgm:t>
    </dgm:pt>
    <dgm:pt modelId="{37786F1F-44B5-4686-9932-06EEE6D0E4A1}" type="parTrans" cxnId="{F391C597-BB69-4C89-86BC-7C850516315D}">
      <dgm:prSet/>
      <dgm:spPr/>
      <dgm:t>
        <a:bodyPr/>
        <a:lstStyle/>
        <a:p>
          <a:endParaRPr lang="it-IT"/>
        </a:p>
      </dgm:t>
    </dgm:pt>
    <dgm:pt modelId="{A330788D-0EB8-44C5-996B-16375D52C191}" type="sibTrans" cxnId="{F391C597-BB69-4C89-86BC-7C850516315D}">
      <dgm:prSet/>
      <dgm:spPr/>
      <dgm:t>
        <a:bodyPr/>
        <a:lstStyle/>
        <a:p>
          <a:endParaRPr lang="it-IT"/>
        </a:p>
      </dgm:t>
    </dgm:pt>
    <dgm:pt modelId="{DF9FB10F-4C1C-4B36-A6EE-FB984D201109}">
      <dgm:prSet phldrT="[Testo]"/>
      <dgm:spPr/>
      <dgm:t>
        <a:bodyPr/>
        <a:lstStyle/>
        <a:p>
          <a:r>
            <a:rPr lang="it-IT" dirty="0"/>
            <a:t>Riduzione delle risorse </a:t>
          </a:r>
        </a:p>
      </dgm:t>
    </dgm:pt>
    <dgm:pt modelId="{7FCB3616-3F06-49BD-A0E1-F18DACB19C8C}" type="parTrans" cxnId="{AFB5146F-4E04-4108-950C-8407B57A5158}">
      <dgm:prSet/>
      <dgm:spPr/>
      <dgm:t>
        <a:bodyPr/>
        <a:lstStyle/>
        <a:p>
          <a:endParaRPr lang="it-IT"/>
        </a:p>
      </dgm:t>
    </dgm:pt>
    <dgm:pt modelId="{5DB3A2FE-95B4-42C4-92A9-6D04B5F4CE24}" type="sibTrans" cxnId="{AFB5146F-4E04-4108-950C-8407B57A5158}">
      <dgm:prSet/>
      <dgm:spPr/>
      <dgm:t>
        <a:bodyPr/>
        <a:lstStyle/>
        <a:p>
          <a:endParaRPr lang="it-IT"/>
        </a:p>
      </dgm:t>
    </dgm:pt>
    <dgm:pt modelId="{9D9DF267-F992-4991-8A9E-805C36082A43}" type="pres">
      <dgm:prSet presAssocID="{33EA6376-AF83-4378-BFB2-30F49B993609}" presName="compositeShape" presStyleCnt="0">
        <dgm:presLayoutVars>
          <dgm:chMax val="2"/>
          <dgm:dir/>
          <dgm:resizeHandles val="exact"/>
        </dgm:presLayoutVars>
      </dgm:prSet>
      <dgm:spPr/>
      <dgm:t>
        <a:bodyPr/>
        <a:lstStyle/>
        <a:p>
          <a:endParaRPr lang="it-IT"/>
        </a:p>
      </dgm:t>
    </dgm:pt>
    <dgm:pt modelId="{3FF00752-807F-40AF-944A-84D3690305B7}" type="pres">
      <dgm:prSet presAssocID="{33EA6376-AF83-4378-BFB2-30F49B993609}" presName="divider" presStyleLbl="fgShp" presStyleIdx="0" presStyleCnt="1"/>
      <dgm:spPr/>
    </dgm:pt>
    <dgm:pt modelId="{15043688-C7BB-4788-B6E4-E8673C1924F7}" type="pres">
      <dgm:prSet presAssocID="{19F9A4D4-4FE0-4719-801F-B62557FA344A}" presName="downArrow" presStyleLbl="node1" presStyleIdx="0" presStyleCnt="2"/>
      <dgm:spPr/>
    </dgm:pt>
    <dgm:pt modelId="{65977044-A1B5-4E9B-8D31-CC96CD9577F9}" type="pres">
      <dgm:prSet presAssocID="{19F9A4D4-4FE0-4719-801F-B62557FA344A}" presName="downArrowText" presStyleLbl="revTx" presStyleIdx="0" presStyleCnt="2">
        <dgm:presLayoutVars>
          <dgm:bulletEnabled val="1"/>
        </dgm:presLayoutVars>
      </dgm:prSet>
      <dgm:spPr/>
      <dgm:t>
        <a:bodyPr/>
        <a:lstStyle/>
        <a:p>
          <a:endParaRPr lang="it-IT"/>
        </a:p>
      </dgm:t>
    </dgm:pt>
    <dgm:pt modelId="{2320B113-CFF4-4AF8-8FD3-9E4CB7AFEC0B}" type="pres">
      <dgm:prSet presAssocID="{DF9FB10F-4C1C-4B36-A6EE-FB984D201109}" presName="upArrow" presStyleLbl="node1" presStyleIdx="1" presStyleCnt="2"/>
      <dgm:spPr/>
    </dgm:pt>
    <dgm:pt modelId="{FAC827AD-478D-4C39-8B72-2CE3658695F8}" type="pres">
      <dgm:prSet presAssocID="{DF9FB10F-4C1C-4B36-A6EE-FB984D201109}" presName="upArrowText" presStyleLbl="revTx" presStyleIdx="1" presStyleCnt="2">
        <dgm:presLayoutVars>
          <dgm:bulletEnabled val="1"/>
        </dgm:presLayoutVars>
      </dgm:prSet>
      <dgm:spPr/>
      <dgm:t>
        <a:bodyPr/>
        <a:lstStyle/>
        <a:p>
          <a:endParaRPr lang="it-IT"/>
        </a:p>
      </dgm:t>
    </dgm:pt>
  </dgm:ptLst>
  <dgm:cxnLst>
    <dgm:cxn modelId="{AFB5146F-4E04-4108-950C-8407B57A5158}" srcId="{33EA6376-AF83-4378-BFB2-30F49B993609}" destId="{DF9FB10F-4C1C-4B36-A6EE-FB984D201109}" srcOrd="1" destOrd="0" parTransId="{7FCB3616-3F06-49BD-A0E1-F18DACB19C8C}" sibTransId="{5DB3A2FE-95B4-42C4-92A9-6D04B5F4CE24}"/>
    <dgm:cxn modelId="{0537652A-0794-4707-A108-B0BFF67D89E5}" type="presOf" srcId="{33EA6376-AF83-4378-BFB2-30F49B993609}" destId="{9D9DF267-F992-4991-8A9E-805C36082A43}" srcOrd="0" destOrd="0" presId="urn:microsoft.com/office/officeart/2005/8/layout/arrow3"/>
    <dgm:cxn modelId="{F391C597-BB69-4C89-86BC-7C850516315D}" srcId="{33EA6376-AF83-4378-BFB2-30F49B993609}" destId="{19F9A4D4-4FE0-4719-801F-B62557FA344A}" srcOrd="0" destOrd="0" parTransId="{37786F1F-44B5-4686-9932-06EEE6D0E4A1}" sibTransId="{A330788D-0EB8-44C5-996B-16375D52C191}"/>
    <dgm:cxn modelId="{7F5A1280-A9D0-4B87-827A-0A15120F7106}" type="presOf" srcId="{DF9FB10F-4C1C-4B36-A6EE-FB984D201109}" destId="{FAC827AD-478D-4C39-8B72-2CE3658695F8}" srcOrd="0" destOrd="0" presId="urn:microsoft.com/office/officeart/2005/8/layout/arrow3"/>
    <dgm:cxn modelId="{CFB998F8-BD7D-4A14-9A38-77C183F83757}" type="presOf" srcId="{19F9A4D4-4FE0-4719-801F-B62557FA344A}" destId="{65977044-A1B5-4E9B-8D31-CC96CD9577F9}" srcOrd="0" destOrd="0" presId="urn:microsoft.com/office/officeart/2005/8/layout/arrow3"/>
    <dgm:cxn modelId="{23B62F51-972F-4DEB-A9C3-07069D781E1D}" type="presParOf" srcId="{9D9DF267-F992-4991-8A9E-805C36082A43}" destId="{3FF00752-807F-40AF-944A-84D3690305B7}" srcOrd="0" destOrd="0" presId="urn:microsoft.com/office/officeart/2005/8/layout/arrow3"/>
    <dgm:cxn modelId="{3A4D5E1A-6014-450B-91FB-1EBE069F6232}" type="presParOf" srcId="{9D9DF267-F992-4991-8A9E-805C36082A43}" destId="{15043688-C7BB-4788-B6E4-E8673C1924F7}" srcOrd="1" destOrd="0" presId="urn:microsoft.com/office/officeart/2005/8/layout/arrow3"/>
    <dgm:cxn modelId="{BDD14562-0AF6-43AA-96F6-52BEC166FA4B}" type="presParOf" srcId="{9D9DF267-F992-4991-8A9E-805C36082A43}" destId="{65977044-A1B5-4E9B-8D31-CC96CD9577F9}" srcOrd="2" destOrd="0" presId="urn:microsoft.com/office/officeart/2005/8/layout/arrow3"/>
    <dgm:cxn modelId="{DACFE9FE-E7AA-466F-9D0C-89A7B346A53D}" type="presParOf" srcId="{9D9DF267-F992-4991-8A9E-805C36082A43}" destId="{2320B113-CFF4-4AF8-8FD3-9E4CB7AFEC0B}" srcOrd="3" destOrd="0" presId="urn:microsoft.com/office/officeart/2005/8/layout/arrow3"/>
    <dgm:cxn modelId="{595EED44-FF19-4768-B5BC-EEDA14DCAE0D}" type="presParOf" srcId="{9D9DF267-F992-4991-8A9E-805C36082A43}" destId="{FAC827AD-478D-4C39-8B72-2CE3658695F8}"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52F16CB-16FC-4181-9EA2-6FB94B672901}" type="doc">
      <dgm:prSet loTypeId="urn:microsoft.com/office/officeart/2008/layout/HorizontalMultiLevelHierarchy" loCatId="hierarchy" qsTypeId="urn:microsoft.com/office/officeart/2005/8/quickstyle/simple1#2" qsCatId="simple" csTypeId="urn:microsoft.com/office/officeart/2005/8/colors/accent1_2#3" csCatId="accent1" phldr="1"/>
      <dgm:spPr/>
      <dgm:t>
        <a:bodyPr/>
        <a:lstStyle/>
        <a:p>
          <a:endParaRPr lang="it-IT"/>
        </a:p>
      </dgm:t>
    </dgm:pt>
    <dgm:pt modelId="{FB03A5D8-43C3-46EC-AADF-F12655E3C7EA}">
      <dgm:prSet phldrT="[Testo]"/>
      <dgm:spPr>
        <a:solidFill>
          <a:schemeClr val="accent2"/>
        </a:solidFill>
      </dgm:spPr>
      <dgm:t>
        <a:bodyPr/>
        <a:lstStyle/>
        <a:p>
          <a:r>
            <a:rPr lang="it-IT" dirty="0"/>
            <a:t>Promozione della salute</a:t>
          </a:r>
        </a:p>
      </dgm:t>
    </dgm:pt>
    <dgm:pt modelId="{45627C84-76AB-4BDA-9523-E77F19B492C7}" type="parTrans" cxnId="{057E8A08-73F2-4E00-9641-8488DD0F3F7D}">
      <dgm:prSet/>
      <dgm:spPr/>
      <dgm:t>
        <a:bodyPr/>
        <a:lstStyle/>
        <a:p>
          <a:endParaRPr lang="it-IT"/>
        </a:p>
      </dgm:t>
    </dgm:pt>
    <dgm:pt modelId="{3794DB93-9849-472C-AB38-4FFCB8BB3981}" type="sibTrans" cxnId="{057E8A08-73F2-4E00-9641-8488DD0F3F7D}">
      <dgm:prSet/>
      <dgm:spPr/>
      <dgm:t>
        <a:bodyPr/>
        <a:lstStyle/>
        <a:p>
          <a:endParaRPr lang="it-IT"/>
        </a:p>
      </dgm:t>
    </dgm:pt>
    <dgm:pt modelId="{055355AB-37EB-491D-ADF5-AF068E7E1A60}">
      <dgm:prSet phldrT="[Testo]"/>
      <dgm:spPr>
        <a:solidFill>
          <a:srgbClr val="B1E2CF"/>
        </a:solidFill>
      </dgm:spPr>
      <dgm:t>
        <a:bodyPr/>
        <a:lstStyle/>
        <a:p>
          <a:r>
            <a:rPr lang="it-IT" dirty="0" err="1"/>
            <a:t>Equity</a:t>
          </a:r>
          <a:endParaRPr lang="it-IT" dirty="0"/>
        </a:p>
      </dgm:t>
    </dgm:pt>
    <dgm:pt modelId="{7B9BFEAA-76AA-47D6-ADE2-98CC0D78D1CC}" type="parTrans" cxnId="{82CFCA12-0BEC-4640-9459-1D915D257CE1}">
      <dgm:prSet/>
      <dgm:spPr/>
      <dgm:t>
        <a:bodyPr/>
        <a:lstStyle/>
        <a:p>
          <a:endParaRPr lang="it-IT" dirty="0"/>
        </a:p>
      </dgm:t>
    </dgm:pt>
    <dgm:pt modelId="{0FEE6619-60EB-48A8-B210-0790A3815A8F}" type="sibTrans" cxnId="{82CFCA12-0BEC-4640-9459-1D915D257CE1}">
      <dgm:prSet/>
      <dgm:spPr/>
      <dgm:t>
        <a:bodyPr/>
        <a:lstStyle/>
        <a:p>
          <a:endParaRPr lang="it-IT"/>
        </a:p>
      </dgm:t>
    </dgm:pt>
    <dgm:pt modelId="{BF50FAAA-6A09-43F7-9E33-371C7D9E8BF8}">
      <dgm:prSet phldrT="[Testo]"/>
      <dgm:spPr>
        <a:solidFill>
          <a:srgbClr val="68C7A5"/>
        </a:solidFill>
      </dgm:spPr>
      <dgm:t>
        <a:bodyPr/>
        <a:lstStyle/>
        <a:p>
          <a:r>
            <a:rPr lang="it-IT" dirty="0"/>
            <a:t>Empowerment</a:t>
          </a:r>
        </a:p>
      </dgm:t>
    </dgm:pt>
    <dgm:pt modelId="{D64DFBDC-8843-4D0C-ABEC-675E89A2478C}" type="parTrans" cxnId="{E367B07A-4A14-4919-9E56-C196C254C372}">
      <dgm:prSet/>
      <dgm:spPr/>
      <dgm:t>
        <a:bodyPr/>
        <a:lstStyle/>
        <a:p>
          <a:endParaRPr lang="it-IT" dirty="0"/>
        </a:p>
      </dgm:t>
    </dgm:pt>
    <dgm:pt modelId="{F85B78DD-044F-4BD9-896A-4385EB3C8922}" type="sibTrans" cxnId="{E367B07A-4A14-4919-9E56-C196C254C372}">
      <dgm:prSet/>
      <dgm:spPr/>
      <dgm:t>
        <a:bodyPr/>
        <a:lstStyle/>
        <a:p>
          <a:endParaRPr lang="it-IT"/>
        </a:p>
      </dgm:t>
    </dgm:pt>
    <dgm:pt modelId="{863A8136-BEA5-4C84-8539-90D25CB84E4C}">
      <dgm:prSet phldrT="[Testo]"/>
      <dgm:spPr>
        <a:solidFill>
          <a:srgbClr val="3BA27C"/>
        </a:solidFill>
      </dgm:spPr>
      <dgm:t>
        <a:bodyPr/>
        <a:lstStyle/>
        <a:p>
          <a:r>
            <a:rPr lang="it-IT" dirty="0"/>
            <a:t>Health </a:t>
          </a:r>
          <a:r>
            <a:rPr lang="it-IT" dirty="0" err="1"/>
            <a:t>Literacy</a:t>
          </a:r>
          <a:endParaRPr lang="it-IT" dirty="0"/>
        </a:p>
      </dgm:t>
    </dgm:pt>
    <dgm:pt modelId="{7A1A71D6-2F28-495E-B3E2-581869AF4BBC}" type="parTrans" cxnId="{E2368192-6C74-459E-B116-524594D296C8}">
      <dgm:prSet/>
      <dgm:spPr/>
      <dgm:t>
        <a:bodyPr/>
        <a:lstStyle/>
        <a:p>
          <a:endParaRPr lang="it-IT" dirty="0"/>
        </a:p>
      </dgm:t>
    </dgm:pt>
    <dgm:pt modelId="{483E5F1D-091B-441D-BE66-F9AE818158CD}" type="sibTrans" cxnId="{E2368192-6C74-459E-B116-524594D296C8}">
      <dgm:prSet/>
      <dgm:spPr/>
      <dgm:t>
        <a:bodyPr/>
        <a:lstStyle/>
        <a:p>
          <a:endParaRPr lang="it-IT"/>
        </a:p>
      </dgm:t>
    </dgm:pt>
    <dgm:pt modelId="{28F8253E-9072-4C7E-96D0-7C86F3052BFB}">
      <dgm:prSet/>
      <dgm:spPr>
        <a:solidFill>
          <a:srgbClr val="2C7C5F"/>
        </a:solidFill>
      </dgm:spPr>
      <dgm:t>
        <a:bodyPr/>
        <a:lstStyle/>
        <a:p>
          <a:r>
            <a:rPr lang="it-IT" dirty="0" err="1"/>
            <a:t>Aging</a:t>
          </a:r>
          <a:endParaRPr lang="it-IT" dirty="0"/>
        </a:p>
      </dgm:t>
    </dgm:pt>
    <dgm:pt modelId="{2F0EEF01-97EB-411D-B5F4-56397D11117E}" type="parTrans" cxnId="{4CB9529B-9BDD-4BC4-9858-F2968D924B27}">
      <dgm:prSet/>
      <dgm:spPr/>
      <dgm:t>
        <a:bodyPr/>
        <a:lstStyle/>
        <a:p>
          <a:endParaRPr lang="it-IT" dirty="0"/>
        </a:p>
      </dgm:t>
    </dgm:pt>
    <dgm:pt modelId="{4FAB67B4-7ED4-4AAC-9A29-5FF89B534B75}" type="sibTrans" cxnId="{4CB9529B-9BDD-4BC4-9858-F2968D924B27}">
      <dgm:prSet/>
      <dgm:spPr/>
      <dgm:t>
        <a:bodyPr/>
        <a:lstStyle/>
        <a:p>
          <a:endParaRPr lang="it-IT"/>
        </a:p>
      </dgm:t>
    </dgm:pt>
    <dgm:pt modelId="{7CF671F9-D37F-45CB-BA2B-2AE99C251DBF}" type="pres">
      <dgm:prSet presAssocID="{952F16CB-16FC-4181-9EA2-6FB94B672901}" presName="Name0" presStyleCnt="0">
        <dgm:presLayoutVars>
          <dgm:chPref val="1"/>
          <dgm:dir/>
          <dgm:animOne val="branch"/>
          <dgm:animLvl val="lvl"/>
          <dgm:resizeHandles val="exact"/>
        </dgm:presLayoutVars>
      </dgm:prSet>
      <dgm:spPr/>
      <dgm:t>
        <a:bodyPr/>
        <a:lstStyle/>
        <a:p>
          <a:endParaRPr lang="it-IT"/>
        </a:p>
      </dgm:t>
    </dgm:pt>
    <dgm:pt modelId="{2CA9DBA8-25A4-4527-BC83-AC6BC0E227ED}" type="pres">
      <dgm:prSet presAssocID="{FB03A5D8-43C3-46EC-AADF-F12655E3C7EA}" presName="root1" presStyleCnt="0"/>
      <dgm:spPr/>
    </dgm:pt>
    <dgm:pt modelId="{85CBE03E-949D-4B70-8058-D55241526474}" type="pres">
      <dgm:prSet presAssocID="{FB03A5D8-43C3-46EC-AADF-F12655E3C7EA}" presName="LevelOneTextNode" presStyleLbl="node0" presStyleIdx="0" presStyleCnt="1">
        <dgm:presLayoutVars>
          <dgm:chPref val="3"/>
        </dgm:presLayoutVars>
      </dgm:prSet>
      <dgm:spPr/>
      <dgm:t>
        <a:bodyPr/>
        <a:lstStyle/>
        <a:p>
          <a:endParaRPr lang="it-IT"/>
        </a:p>
      </dgm:t>
    </dgm:pt>
    <dgm:pt modelId="{D9580C72-5012-456C-8A55-8E7411C41616}" type="pres">
      <dgm:prSet presAssocID="{FB03A5D8-43C3-46EC-AADF-F12655E3C7EA}" presName="level2hierChild" presStyleCnt="0"/>
      <dgm:spPr/>
    </dgm:pt>
    <dgm:pt modelId="{33ADFB18-B890-4197-9185-FA6C20F4D6D1}" type="pres">
      <dgm:prSet presAssocID="{7B9BFEAA-76AA-47D6-ADE2-98CC0D78D1CC}" presName="conn2-1" presStyleLbl="parChTrans1D2" presStyleIdx="0" presStyleCnt="4"/>
      <dgm:spPr/>
      <dgm:t>
        <a:bodyPr/>
        <a:lstStyle/>
        <a:p>
          <a:endParaRPr lang="it-IT"/>
        </a:p>
      </dgm:t>
    </dgm:pt>
    <dgm:pt modelId="{D11E8927-C1AD-4640-A100-3646CE469707}" type="pres">
      <dgm:prSet presAssocID="{7B9BFEAA-76AA-47D6-ADE2-98CC0D78D1CC}" presName="connTx" presStyleLbl="parChTrans1D2" presStyleIdx="0" presStyleCnt="4"/>
      <dgm:spPr/>
      <dgm:t>
        <a:bodyPr/>
        <a:lstStyle/>
        <a:p>
          <a:endParaRPr lang="it-IT"/>
        </a:p>
      </dgm:t>
    </dgm:pt>
    <dgm:pt modelId="{7B9616BF-02FD-47B4-ABEB-B2B6F2C5B428}" type="pres">
      <dgm:prSet presAssocID="{055355AB-37EB-491D-ADF5-AF068E7E1A60}" presName="root2" presStyleCnt="0"/>
      <dgm:spPr/>
    </dgm:pt>
    <dgm:pt modelId="{096BC650-AB18-4966-8762-D2E876089577}" type="pres">
      <dgm:prSet presAssocID="{055355AB-37EB-491D-ADF5-AF068E7E1A60}" presName="LevelTwoTextNode" presStyleLbl="node2" presStyleIdx="0" presStyleCnt="4">
        <dgm:presLayoutVars>
          <dgm:chPref val="3"/>
        </dgm:presLayoutVars>
      </dgm:prSet>
      <dgm:spPr/>
      <dgm:t>
        <a:bodyPr/>
        <a:lstStyle/>
        <a:p>
          <a:endParaRPr lang="it-IT"/>
        </a:p>
      </dgm:t>
    </dgm:pt>
    <dgm:pt modelId="{A1D581BC-1980-4531-B0C1-1862E93AEDC0}" type="pres">
      <dgm:prSet presAssocID="{055355AB-37EB-491D-ADF5-AF068E7E1A60}" presName="level3hierChild" presStyleCnt="0"/>
      <dgm:spPr/>
    </dgm:pt>
    <dgm:pt modelId="{BDF4A321-022B-4F8E-8633-90EC40C38C0B}" type="pres">
      <dgm:prSet presAssocID="{D64DFBDC-8843-4D0C-ABEC-675E89A2478C}" presName="conn2-1" presStyleLbl="parChTrans1D2" presStyleIdx="1" presStyleCnt="4"/>
      <dgm:spPr/>
      <dgm:t>
        <a:bodyPr/>
        <a:lstStyle/>
        <a:p>
          <a:endParaRPr lang="it-IT"/>
        </a:p>
      </dgm:t>
    </dgm:pt>
    <dgm:pt modelId="{6CF52905-053F-4145-9381-EFE749CCB39B}" type="pres">
      <dgm:prSet presAssocID="{D64DFBDC-8843-4D0C-ABEC-675E89A2478C}" presName="connTx" presStyleLbl="parChTrans1D2" presStyleIdx="1" presStyleCnt="4"/>
      <dgm:spPr/>
      <dgm:t>
        <a:bodyPr/>
        <a:lstStyle/>
        <a:p>
          <a:endParaRPr lang="it-IT"/>
        </a:p>
      </dgm:t>
    </dgm:pt>
    <dgm:pt modelId="{E298328B-C575-45F5-968D-19C6845A950E}" type="pres">
      <dgm:prSet presAssocID="{BF50FAAA-6A09-43F7-9E33-371C7D9E8BF8}" presName="root2" presStyleCnt="0"/>
      <dgm:spPr/>
    </dgm:pt>
    <dgm:pt modelId="{A7153120-DC2C-4697-B05C-E2FF837DD96E}" type="pres">
      <dgm:prSet presAssocID="{BF50FAAA-6A09-43F7-9E33-371C7D9E8BF8}" presName="LevelTwoTextNode" presStyleLbl="node2" presStyleIdx="1" presStyleCnt="4">
        <dgm:presLayoutVars>
          <dgm:chPref val="3"/>
        </dgm:presLayoutVars>
      </dgm:prSet>
      <dgm:spPr/>
      <dgm:t>
        <a:bodyPr/>
        <a:lstStyle/>
        <a:p>
          <a:endParaRPr lang="it-IT"/>
        </a:p>
      </dgm:t>
    </dgm:pt>
    <dgm:pt modelId="{DA2663F0-F00A-49A6-81E6-C056BBC54554}" type="pres">
      <dgm:prSet presAssocID="{BF50FAAA-6A09-43F7-9E33-371C7D9E8BF8}" presName="level3hierChild" presStyleCnt="0"/>
      <dgm:spPr/>
    </dgm:pt>
    <dgm:pt modelId="{AD26498D-7D6A-4AD1-86AF-19CD7219FDA0}" type="pres">
      <dgm:prSet presAssocID="{7A1A71D6-2F28-495E-B3E2-581869AF4BBC}" presName="conn2-1" presStyleLbl="parChTrans1D2" presStyleIdx="2" presStyleCnt="4"/>
      <dgm:spPr/>
      <dgm:t>
        <a:bodyPr/>
        <a:lstStyle/>
        <a:p>
          <a:endParaRPr lang="it-IT"/>
        </a:p>
      </dgm:t>
    </dgm:pt>
    <dgm:pt modelId="{5A211502-7681-4A2C-AC23-892A33C2B525}" type="pres">
      <dgm:prSet presAssocID="{7A1A71D6-2F28-495E-B3E2-581869AF4BBC}" presName="connTx" presStyleLbl="parChTrans1D2" presStyleIdx="2" presStyleCnt="4"/>
      <dgm:spPr/>
      <dgm:t>
        <a:bodyPr/>
        <a:lstStyle/>
        <a:p>
          <a:endParaRPr lang="it-IT"/>
        </a:p>
      </dgm:t>
    </dgm:pt>
    <dgm:pt modelId="{7E5845A2-46DD-44BC-AFBF-99478A7E4253}" type="pres">
      <dgm:prSet presAssocID="{863A8136-BEA5-4C84-8539-90D25CB84E4C}" presName="root2" presStyleCnt="0"/>
      <dgm:spPr/>
    </dgm:pt>
    <dgm:pt modelId="{C567FDB6-DEEB-4F39-8F25-F8C6F4F6EDA8}" type="pres">
      <dgm:prSet presAssocID="{863A8136-BEA5-4C84-8539-90D25CB84E4C}" presName="LevelTwoTextNode" presStyleLbl="node2" presStyleIdx="2" presStyleCnt="4">
        <dgm:presLayoutVars>
          <dgm:chPref val="3"/>
        </dgm:presLayoutVars>
      </dgm:prSet>
      <dgm:spPr/>
      <dgm:t>
        <a:bodyPr/>
        <a:lstStyle/>
        <a:p>
          <a:endParaRPr lang="it-IT"/>
        </a:p>
      </dgm:t>
    </dgm:pt>
    <dgm:pt modelId="{AD268EB4-DC54-4399-9A8D-C9103B81E3F4}" type="pres">
      <dgm:prSet presAssocID="{863A8136-BEA5-4C84-8539-90D25CB84E4C}" presName="level3hierChild" presStyleCnt="0"/>
      <dgm:spPr/>
    </dgm:pt>
    <dgm:pt modelId="{58443F99-5ADC-458C-8B21-585DF552D148}" type="pres">
      <dgm:prSet presAssocID="{2F0EEF01-97EB-411D-B5F4-56397D11117E}" presName="conn2-1" presStyleLbl="parChTrans1D2" presStyleIdx="3" presStyleCnt="4"/>
      <dgm:spPr/>
      <dgm:t>
        <a:bodyPr/>
        <a:lstStyle/>
        <a:p>
          <a:endParaRPr lang="it-IT"/>
        </a:p>
      </dgm:t>
    </dgm:pt>
    <dgm:pt modelId="{BD859F26-88AA-48E0-B188-1A5748D3D37F}" type="pres">
      <dgm:prSet presAssocID="{2F0EEF01-97EB-411D-B5F4-56397D11117E}" presName="connTx" presStyleLbl="parChTrans1D2" presStyleIdx="3" presStyleCnt="4"/>
      <dgm:spPr/>
      <dgm:t>
        <a:bodyPr/>
        <a:lstStyle/>
        <a:p>
          <a:endParaRPr lang="it-IT"/>
        </a:p>
      </dgm:t>
    </dgm:pt>
    <dgm:pt modelId="{E9D13D04-9EDF-48AB-AF5B-BEE9BF79A8F3}" type="pres">
      <dgm:prSet presAssocID="{28F8253E-9072-4C7E-96D0-7C86F3052BFB}" presName="root2" presStyleCnt="0"/>
      <dgm:spPr/>
    </dgm:pt>
    <dgm:pt modelId="{CB622723-A2C0-46ED-87F5-16980A5C8298}" type="pres">
      <dgm:prSet presAssocID="{28F8253E-9072-4C7E-96D0-7C86F3052BFB}" presName="LevelTwoTextNode" presStyleLbl="node2" presStyleIdx="3" presStyleCnt="4">
        <dgm:presLayoutVars>
          <dgm:chPref val="3"/>
        </dgm:presLayoutVars>
      </dgm:prSet>
      <dgm:spPr/>
      <dgm:t>
        <a:bodyPr/>
        <a:lstStyle/>
        <a:p>
          <a:endParaRPr lang="it-IT"/>
        </a:p>
      </dgm:t>
    </dgm:pt>
    <dgm:pt modelId="{C9CEB291-5F57-4450-8495-B82AD9F6E425}" type="pres">
      <dgm:prSet presAssocID="{28F8253E-9072-4C7E-96D0-7C86F3052BFB}" presName="level3hierChild" presStyleCnt="0"/>
      <dgm:spPr/>
    </dgm:pt>
  </dgm:ptLst>
  <dgm:cxnLst>
    <dgm:cxn modelId="{9691AAEE-A7AB-430A-A772-002946364628}" type="presOf" srcId="{952F16CB-16FC-4181-9EA2-6FB94B672901}" destId="{7CF671F9-D37F-45CB-BA2B-2AE99C251DBF}" srcOrd="0" destOrd="0" presId="urn:microsoft.com/office/officeart/2008/layout/HorizontalMultiLevelHierarchy"/>
    <dgm:cxn modelId="{F61A130A-7CB6-460B-A88B-B39385A037D9}" type="presOf" srcId="{7A1A71D6-2F28-495E-B3E2-581869AF4BBC}" destId="{AD26498D-7D6A-4AD1-86AF-19CD7219FDA0}" srcOrd="0" destOrd="0" presId="urn:microsoft.com/office/officeart/2008/layout/HorizontalMultiLevelHierarchy"/>
    <dgm:cxn modelId="{29C9B839-D8C3-4C44-B0B4-3CC09E741BDB}" type="presOf" srcId="{7A1A71D6-2F28-495E-B3E2-581869AF4BBC}" destId="{5A211502-7681-4A2C-AC23-892A33C2B525}" srcOrd="1" destOrd="0" presId="urn:microsoft.com/office/officeart/2008/layout/HorizontalMultiLevelHierarchy"/>
    <dgm:cxn modelId="{8D9DF0B3-27AC-47EA-B94C-450ED42E3477}" type="presOf" srcId="{28F8253E-9072-4C7E-96D0-7C86F3052BFB}" destId="{CB622723-A2C0-46ED-87F5-16980A5C8298}" srcOrd="0" destOrd="0" presId="urn:microsoft.com/office/officeart/2008/layout/HorizontalMultiLevelHierarchy"/>
    <dgm:cxn modelId="{FE194263-B8B5-4C6F-94B7-CDDB8C027BE5}" type="presOf" srcId="{D64DFBDC-8843-4D0C-ABEC-675E89A2478C}" destId="{BDF4A321-022B-4F8E-8633-90EC40C38C0B}" srcOrd="0" destOrd="0" presId="urn:microsoft.com/office/officeart/2008/layout/HorizontalMultiLevelHierarchy"/>
    <dgm:cxn modelId="{60E06A7B-EB8F-4ACE-B97D-27F0717F1572}" type="presOf" srcId="{D64DFBDC-8843-4D0C-ABEC-675E89A2478C}" destId="{6CF52905-053F-4145-9381-EFE749CCB39B}" srcOrd="1" destOrd="0" presId="urn:microsoft.com/office/officeart/2008/layout/HorizontalMultiLevelHierarchy"/>
    <dgm:cxn modelId="{2557C345-F248-4C74-B3EC-39D2A50CB915}" type="presOf" srcId="{863A8136-BEA5-4C84-8539-90D25CB84E4C}" destId="{C567FDB6-DEEB-4F39-8F25-F8C6F4F6EDA8}" srcOrd="0" destOrd="0" presId="urn:microsoft.com/office/officeart/2008/layout/HorizontalMultiLevelHierarchy"/>
    <dgm:cxn modelId="{82CFCA12-0BEC-4640-9459-1D915D257CE1}" srcId="{FB03A5D8-43C3-46EC-AADF-F12655E3C7EA}" destId="{055355AB-37EB-491D-ADF5-AF068E7E1A60}" srcOrd="0" destOrd="0" parTransId="{7B9BFEAA-76AA-47D6-ADE2-98CC0D78D1CC}" sibTransId="{0FEE6619-60EB-48A8-B210-0790A3815A8F}"/>
    <dgm:cxn modelId="{772127AF-137A-4AAF-9C85-ACEC38965EF5}" type="presOf" srcId="{055355AB-37EB-491D-ADF5-AF068E7E1A60}" destId="{096BC650-AB18-4966-8762-D2E876089577}" srcOrd="0" destOrd="0" presId="urn:microsoft.com/office/officeart/2008/layout/HorizontalMultiLevelHierarchy"/>
    <dgm:cxn modelId="{FE1B161A-1086-404F-8451-D79C2CA6E650}" type="presOf" srcId="{2F0EEF01-97EB-411D-B5F4-56397D11117E}" destId="{58443F99-5ADC-458C-8B21-585DF552D148}" srcOrd="0" destOrd="0" presId="urn:microsoft.com/office/officeart/2008/layout/HorizontalMultiLevelHierarchy"/>
    <dgm:cxn modelId="{4CB9529B-9BDD-4BC4-9858-F2968D924B27}" srcId="{FB03A5D8-43C3-46EC-AADF-F12655E3C7EA}" destId="{28F8253E-9072-4C7E-96D0-7C86F3052BFB}" srcOrd="3" destOrd="0" parTransId="{2F0EEF01-97EB-411D-B5F4-56397D11117E}" sibTransId="{4FAB67B4-7ED4-4AAC-9A29-5FF89B534B75}"/>
    <dgm:cxn modelId="{F1064598-D713-49A6-85A6-9CA64C366AC8}" type="presOf" srcId="{FB03A5D8-43C3-46EC-AADF-F12655E3C7EA}" destId="{85CBE03E-949D-4B70-8058-D55241526474}" srcOrd="0" destOrd="0" presId="urn:microsoft.com/office/officeart/2008/layout/HorizontalMultiLevelHierarchy"/>
    <dgm:cxn modelId="{E367B07A-4A14-4919-9E56-C196C254C372}" srcId="{FB03A5D8-43C3-46EC-AADF-F12655E3C7EA}" destId="{BF50FAAA-6A09-43F7-9E33-371C7D9E8BF8}" srcOrd="1" destOrd="0" parTransId="{D64DFBDC-8843-4D0C-ABEC-675E89A2478C}" sibTransId="{F85B78DD-044F-4BD9-896A-4385EB3C8922}"/>
    <dgm:cxn modelId="{057E8A08-73F2-4E00-9641-8488DD0F3F7D}" srcId="{952F16CB-16FC-4181-9EA2-6FB94B672901}" destId="{FB03A5D8-43C3-46EC-AADF-F12655E3C7EA}" srcOrd="0" destOrd="0" parTransId="{45627C84-76AB-4BDA-9523-E77F19B492C7}" sibTransId="{3794DB93-9849-472C-AB38-4FFCB8BB3981}"/>
    <dgm:cxn modelId="{2C198187-C9FB-40AB-9104-8A4B7F4DEB43}" type="presOf" srcId="{7B9BFEAA-76AA-47D6-ADE2-98CC0D78D1CC}" destId="{D11E8927-C1AD-4640-A100-3646CE469707}" srcOrd="1" destOrd="0" presId="urn:microsoft.com/office/officeart/2008/layout/HorizontalMultiLevelHierarchy"/>
    <dgm:cxn modelId="{504F2B8B-2399-4DAC-A607-BE06C33D667D}" type="presOf" srcId="{7B9BFEAA-76AA-47D6-ADE2-98CC0D78D1CC}" destId="{33ADFB18-B890-4197-9185-FA6C20F4D6D1}" srcOrd="0" destOrd="0" presId="urn:microsoft.com/office/officeart/2008/layout/HorizontalMultiLevelHierarchy"/>
    <dgm:cxn modelId="{628C857A-045C-494D-B271-DFEC35E41223}" type="presOf" srcId="{BF50FAAA-6A09-43F7-9E33-371C7D9E8BF8}" destId="{A7153120-DC2C-4697-B05C-E2FF837DD96E}" srcOrd="0" destOrd="0" presId="urn:microsoft.com/office/officeart/2008/layout/HorizontalMultiLevelHierarchy"/>
    <dgm:cxn modelId="{0499CCF3-B0A0-4567-BD9B-D8AA7E80933C}" type="presOf" srcId="{2F0EEF01-97EB-411D-B5F4-56397D11117E}" destId="{BD859F26-88AA-48E0-B188-1A5748D3D37F}" srcOrd="1" destOrd="0" presId="urn:microsoft.com/office/officeart/2008/layout/HorizontalMultiLevelHierarchy"/>
    <dgm:cxn modelId="{E2368192-6C74-459E-B116-524594D296C8}" srcId="{FB03A5D8-43C3-46EC-AADF-F12655E3C7EA}" destId="{863A8136-BEA5-4C84-8539-90D25CB84E4C}" srcOrd="2" destOrd="0" parTransId="{7A1A71D6-2F28-495E-B3E2-581869AF4BBC}" sibTransId="{483E5F1D-091B-441D-BE66-F9AE818158CD}"/>
    <dgm:cxn modelId="{65AA11D3-EF12-48B1-B985-8D77C5D791D5}" type="presParOf" srcId="{7CF671F9-D37F-45CB-BA2B-2AE99C251DBF}" destId="{2CA9DBA8-25A4-4527-BC83-AC6BC0E227ED}" srcOrd="0" destOrd="0" presId="urn:microsoft.com/office/officeart/2008/layout/HorizontalMultiLevelHierarchy"/>
    <dgm:cxn modelId="{FF584A83-A088-4E7D-9B89-957AAC6B9A5F}" type="presParOf" srcId="{2CA9DBA8-25A4-4527-BC83-AC6BC0E227ED}" destId="{85CBE03E-949D-4B70-8058-D55241526474}" srcOrd="0" destOrd="0" presId="urn:microsoft.com/office/officeart/2008/layout/HorizontalMultiLevelHierarchy"/>
    <dgm:cxn modelId="{A1F04A4F-A8AC-484D-837D-10BB46FC56B7}" type="presParOf" srcId="{2CA9DBA8-25A4-4527-BC83-AC6BC0E227ED}" destId="{D9580C72-5012-456C-8A55-8E7411C41616}" srcOrd="1" destOrd="0" presId="urn:microsoft.com/office/officeart/2008/layout/HorizontalMultiLevelHierarchy"/>
    <dgm:cxn modelId="{6BEC9613-0E7A-4616-8EED-B2764C3509C4}" type="presParOf" srcId="{D9580C72-5012-456C-8A55-8E7411C41616}" destId="{33ADFB18-B890-4197-9185-FA6C20F4D6D1}" srcOrd="0" destOrd="0" presId="urn:microsoft.com/office/officeart/2008/layout/HorizontalMultiLevelHierarchy"/>
    <dgm:cxn modelId="{F068F198-2D3E-4402-AAD6-3C91441C5D09}" type="presParOf" srcId="{33ADFB18-B890-4197-9185-FA6C20F4D6D1}" destId="{D11E8927-C1AD-4640-A100-3646CE469707}" srcOrd="0" destOrd="0" presId="urn:microsoft.com/office/officeart/2008/layout/HorizontalMultiLevelHierarchy"/>
    <dgm:cxn modelId="{A10651C4-4F21-4394-A9E6-A8ECBB9912D5}" type="presParOf" srcId="{D9580C72-5012-456C-8A55-8E7411C41616}" destId="{7B9616BF-02FD-47B4-ABEB-B2B6F2C5B428}" srcOrd="1" destOrd="0" presId="urn:microsoft.com/office/officeart/2008/layout/HorizontalMultiLevelHierarchy"/>
    <dgm:cxn modelId="{A2F7A423-03D4-4274-94D4-092FD04C6A56}" type="presParOf" srcId="{7B9616BF-02FD-47B4-ABEB-B2B6F2C5B428}" destId="{096BC650-AB18-4966-8762-D2E876089577}" srcOrd="0" destOrd="0" presId="urn:microsoft.com/office/officeart/2008/layout/HorizontalMultiLevelHierarchy"/>
    <dgm:cxn modelId="{474AB890-8471-4FBD-A6F6-2CA875656492}" type="presParOf" srcId="{7B9616BF-02FD-47B4-ABEB-B2B6F2C5B428}" destId="{A1D581BC-1980-4531-B0C1-1862E93AEDC0}" srcOrd="1" destOrd="0" presId="urn:microsoft.com/office/officeart/2008/layout/HorizontalMultiLevelHierarchy"/>
    <dgm:cxn modelId="{5549931F-D607-4012-B64D-EDDC6AA91010}" type="presParOf" srcId="{D9580C72-5012-456C-8A55-8E7411C41616}" destId="{BDF4A321-022B-4F8E-8633-90EC40C38C0B}" srcOrd="2" destOrd="0" presId="urn:microsoft.com/office/officeart/2008/layout/HorizontalMultiLevelHierarchy"/>
    <dgm:cxn modelId="{347F873E-9AB2-4A5A-8134-D371F69AD20E}" type="presParOf" srcId="{BDF4A321-022B-4F8E-8633-90EC40C38C0B}" destId="{6CF52905-053F-4145-9381-EFE749CCB39B}" srcOrd="0" destOrd="0" presId="urn:microsoft.com/office/officeart/2008/layout/HorizontalMultiLevelHierarchy"/>
    <dgm:cxn modelId="{AC5660F5-D083-4EC8-85ED-410A2C0843EE}" type="presParOf" srcId="{D9580C72-5012-456C-8A55-8E7411C41616}" destId="{E298328B-C575-45F5-968D-19C6845A950E}" srcOrd="3" destOrd="0" presId="urn:microsoft.com/office/officeart/2008/layout/HorizontalMultiLevelHierarchy"/>
    <dgm:cxn modelId="{5B2C4C37-73C8-44D3-AAB7-12661E6BE93D}" type="presParOf" srcId="{E298328B-C575-45F5-968D-19C6845A950E}" destId="{A7153120-DC2C-4697-B05C-E2FF837DD96E}" srcOrd="0" destOrd="0" presId="urn:microsoft.com/office/officeart/2008/layout/HorizontalMultiLevelHierarchy"/>
    <dgm:cxn modelId="{38FD7012-E93F-4009-BBE9-06B2BA11DEEF}" type="presParOf" srcId="{E298328B-C575-45F5-968D-19C6845A950E}" destId="{DA2663F0-F00A-49A6-81E6-C056BBC54554}" srcOrd="1" destOrd="0" presId="urn:microsoft.com/office/officeart/2008/layout/HorizontalMultiLevelHierarchy"/>
    <dgm:cxn modelId="{E22C63A6-1C3C-42B5-9A66-BA7030745984}" type="presParOf" srcId="{D9580C72-5012-456C-8A55-8E7411C41616}" destId="{AD26498D-7D6A-4AD1-86AF-19CD7219FDA0}" srcOrd="4" destOrd="0" presId="urn:microsoft.com/office/officeart/2008/layout/HorizontalMultiLevelHierarchy"/>
    <dgm:cxn modelId="{14BE318F-0F31-4840-885B-5441EE8C3279}" type="presParOf" srcId="{AD26498D-7D6A-4AD1-86AF-19CD7219FDA0}" destId="{5A211502-7681-4A2C-AC23-892A33C2B525}" srcOrd="0" destOrd="0" presId="urn:microsoft.com/office/officeart/2008/layout/HorizontalMultiLevelHierarchy"/>
    <dgm:cxn modelId="{883F910D-2F44-4154-B1A8-0B51E690F259}" type="presParOf" srcId="{D9580C72-5012-456C-8A55-8E7411C41616}" destId="{7E5845A2-46DD-44BC-AFBF-99478A7E4253}" srcOrd="5" destOrd="0" presId="urn:microsoft.com/office/officeart/2008/layout/HorizontalMultiLevelHierarchy"/>
    <dgm:cxn modelId="{35D7C9A6-BC81-4A5B-ABB0-302F03ADFDA5}" type="presParOf" srcId="{7E5845A2-46DD-44BC-AFBF-99478A7E4253}" destId="{C567FDB6-DEEB-4F39-8F25-F8C6F4F6EDA8}" srcOrd="0" destOrd="0" presId="urn:microsoft.com/office/officeart/2008/layout/HorizontalMultiLevelHierarchy"/>
    <dgm:cxn modelId="{3922C498-EB29-4069-B1B7-1834C3258897}" type="presParOf" srcId="{7E5845A2-46DD-44BC-AFBF-99478A7E4253}" destId="{AD268EB4-DC54-4399-9A8D-C9103B81E3F4}" srcOrd="1" destOrd="0" presId="urn:microsoft.com/office/officeart/2008/layout/HorizontalMultiLevelHierarchy"/>
    <dgm:cxn modelId="{4AC65C43-4BA3-43D3-8A6C-9D3BE2FA3DA8}" type="presParOf" srcId="{D9580C72-5012-456C-8A55-8E7411C41616}" destId="{58443F99-5ADC-458C-8B21-585DF552D148}" srcOrd="6" destOrd="0" presId="urn:microsoft.com/office/officeart/2008/layout/HorizontalMultiLevelHierarchy"/>
    <dgm:cxn modelId="{6EF2C0A5-F188-453A-B34B-4DECFFABDF44}" type="presParOf" srcId="{58443F99-5ADC-458C-8B21-585DF552D148}" destId="{BD859F26-88AA-48E0-B188-1A5748D3D37F}" srcOrd="0" destOrd="0" presId="urn:microsoft.com/office/officeart/2008/layout/HorizontalMultiLevelHierarchy"/>
    <dgm:cxn modelId="{8A5763EA-C15D-4CCB-88FA-0A1BE55526F3}" type="presParOf" srcId="{D9580C72-5012-456C-8A55-8E7411C41616}" destId="{E9D13D04-9EDF-48AB-AF5B-BEE9BF79A8F3}" srcOrd="7" destOrd="0" presId="urn:microsoft.com/office/officeart/2008/layout/HorizontalMultiLevelHierarchy"/>
    <dgm:cxn modelId="{0ED1E2B0-75AE-4233-9951-5C00D595573B}" type="presParOf" srcId="{E9D13D04-9EDF-48AB-AF5B-BEE9BF79A8F3}" destId="{CB622723-A2C0-46ED-87F5-16980A5C8298}" srcOrd="0" destOrd="0" presId="urn:microsoft.com/office/officeart/2008/layout/HorizontalMultiLevelHierarchy"/>
    <dgm:cxn modelId="{8445D957-453E-4D9C-B9AB-ADC40AF48AEE}" type="presParOf" srcId="{E9D13D04-9EDF-48AB-AF5B-BEE9BF79A8F3}" destId="{C9CEB291-5F57-4450-8495-B82AD9F6E425}"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6.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534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50443" y="0"/>
            <a:ext cx="2945659" cy="49534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9E2AE47-E511-4200-BB7C-082479FD6CD4}" type="datetimeFigureOut">
              <a:rPr lang="it-IT"/>
              <a:pPr>
                <a:defRPr/>
              </a:pPr>
              <a:t>20/11/2018</a:t>
            </a:fld>
            <a:endParaRPr lang="it-IT"/>
          </a:p>
        </p:txBody>
      </p:sp>
      <p:sp>
        <p:nvSpPr>
          <p:cNvPr id="4" name="Segnaposto immagine diapositiva 3"/>
          <p:cNvSpPr>
            <a:spLocks noGrp="1" noRot="1" noChangeAspect="1"/>
          </p:cNvSpPr>
          <p:nvPr>
            <p:ph type="sldImg" idx="2"/>
          </p:nvPr>
        </p:nvSpPr>
        <p:spPr>
          <a:xfrm>
            <a:off x="1177925" y="1233488"/>
            <a:ext cx="4441825" cy="3332162"/>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9377317"/>
            <a:ext cx="2945659" cy="49534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50443" y="9377317"/>
            <a:ext cx="2945659" cy="49534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BC64B1B-C3A2-4A94-80F0-36CF0FAF11AF}" type="slidenum">
              <a:rPr lang="it-IT"/>
              <a:pPr>
                <a:defRPr/>
              </a:pPr>
              <a:t>‹N›</a:t>
            </a:fld>
            <a:endParaRPr lang="it-IT"/>
          </a:p>
        </p:txBody>
      </p:sp>
    </p:spTree>
    <p:extLst>
      <p:ext uri="{BB962C8B-B14F-4D97-AF65-F5344CB8AC3E}">
        <p14:creationId xmlns:p14="http://schemas.microsoft.com/office/powerpoint/2010/main" val="40500871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1300">
                <a:solidFill>
                  <a:srgbClr val="000000"/>
                </a:solidFill>
                <a:latin typeface="Times New Roman" pitchFamily="18" charset="0"/>
                <a:ea typeface="Arial Unicode MS" pitchFamily="34" charset="-128"/>
                <a:cs typeface="Arial Unicode MS" pitchFamily="34" charset="-128"/>
              </a:rPr>
              <a:t>Pasquale Ciccarelli</a:t>
            </a:r>
          </a:p>
        </p:txBody>
      </p:sp>
      <p:sp>
        <p:nvSpPr>
          <p:cNvPr id="1638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700F1A7-8ED8-4251-856E-E54ED9769706}" type="slidenum">
              <a:rPr lang="it-IT" altLang="it-IT" sz="1300" smtClean="0">
                <a:solidFill>
                  <a:srgbClr val="000000"/>
                </a:solidFill>
                <a:latin typeface="Times New Roman" pitchFamily="18" charset="0"/>
                <a:cs typeface="Arial" charset="0"/>
              </a:rPr>
              <a:pPr fontAlgn="base">
                <a:spcBef>
                  <a:spcPct val="0"/>
                </a:spcBef>
                <a:spcAft>
                  <a:spcPct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a:t>
            </a:fld>
            <a:endParaRPr lang="it-IT" altLang="it-IT" sz="1300">
              <a:solidFill>
                <a:srgbClr val="000000"/>
              </a:solidFill>
              <a:latin typeface="Times New Roman" pitchFamily="18" charset="0"/>
              <a:cs typeface="Arial" charset="0"/>
            </a:endParaRPr>
          </a:p>
        </p:txBody>
      </p:sp>
      <p:sp>
        <p:nvSpPr>
          <p:cNvPr id="16388" name="Text Box 1"/>
          <p:cNvSpPr txBox="1">
            <a:spLocks noChangeArrowheads="1"/>
          </p:cNvSpPr>
          <p:nvPr/>
        </p:nvSpPr>
        <p:spPr bwMode="auto">
          <a:xfrm>
            <a:off x="3982620" y="10496561"/>
            <a:ext cx="3052660" cy="551909"/>
          </a:xfrm>
          <a:prstGeom prst="rect">
            <a:avLst/>
          </a:prstGeom>
          <a:noFill/>
          <a:ln w="9525">
            <a:noFill/>
            <a:miter lim="800000"/>
            <a:headEnd/>
            <a:tailEnd/>
          </a:ln>
        </p:spPr>
        <p:txBody>
          <a:bodyPr lIns="0" tIns="0" rIns="0" bIns="0" anchor="b"/>
          <a:lstStyle/>
          <a:p>
            <a:pPr algn="r">
              <a:lnSpc>
                <a:spcPct val="95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893A752-9F64-449B-B396-F6093A3D9B20}" type="slidenum">
              <a:rPr lang="it-IT" altLang="it-IT" sz="1300">
                <a:solidFill>
                  <a:srgbClr val="000000"/>
                </a:solidFill>
                <a:latin typeface="Times New Roman" pitchFamily="18" charset="0"/>
              </a:rPr>
              <a:pPr algn="r">
                <a:lnSpc>
                  <a:spcPct val="95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a:t>
            </a:fld>
            <a:endParaRPr lang="it-IT" altLang="it-IT" sz="1300">
              <a:solidFill>
                <a:srgbClr val="000000"/>
              </a:solidFill>
              <a:latin typeface="Times New Roman" pitchFamily="18" charset="0"/>
            </a:endParaRPr>
          </a:p>
        </p:txBody>
      </p:sp>
      <p:sp>
        <p:nvSpPr>
          <p:cNvPr id="16389" name="Rectangle 2"/>
          <p:cNvSpPr>
            <a:spLocks noGrp="1" noRot="1" noChangeAspect="1" noChangeArrowheads="1" noTextEdit="1"/>
          </p:cNvSpPr>
          <p:nvPr>
            <p:ph type="sldImg"/>
          </p:nvPr>
        </p:nvSpPr>
        <p:spPr bwMode="auto">
          <a:xfrm>
            <a:off x="755650" y="839788"/>
            <a:ext cx="5524500" cy="4143375"/>
          </a:xfrm>
          <a:solidFill>
            <a:srgbClr val="FFFFFF"/>
          </a:solidFill>
          <a:ln>
            <a:solidFill>
              <a:srgbClr val="000000"/>
            </a:solidFill>
            <a:miter lim="800000"/>
            <a:headEnd/>
            <a:tailEnd/>
          </a:ln>
        </p:spPr>
      </p:sp>
      <p:sp>
        <p:nvSpPr>
          <p:cNvPr id="16390" name="Rectangle 3"/>
          <p:cNvSpPr>
            <a:spLocks noGrp="1" noChangeArrowheads="1"/>
          </p:cNvSpPr>
          <p:nvPr>
            <p:ph type="body" idx="1"/>
          </p:nvPr>
        </p:nvSpPr>
        <p:spPr bwMode="auto">
          <a:xfrm>
            <a:off x="703372" y="5248280"/>
            <a:ext cx="5630111" cy="4972326"/>
          </a:xfrm>
          <a:noFill/>
        </p:spPr>
        <p:txBody>
          <a:bodyPr wrap="none" numCol="1" anchor="ctr" anchorCtr="0" compatLnSpc="1">
            <a:prstTxWarp prst="textNoShape">
              <a:avLst/>
            </a:prstTxWarp>
          </a:bodyPr>
          <a:lstStyle/>
          <a:p>
            <a:pPr eaLnBrk="1" hangingPunct="1">
              <a:spcBef>
                <a:spcPct val="0"/>
              </a:spcBef>
            </a:pPr>
            <a:endParaRPr lang="it-IT" altLang="it-IT">
              <a:latin typeface="Times New Roman" pitchFamily="18" charset="0"/>
            </a:endParaRPr>
          </a:p>
        </p:txBody>
      </p:sp>
      <p:sp>
        <p:nvSpPr>
          <p:cNvPr id="16391" name="Text Box 4"/>
          <p:cNvSpPr txBox="1">
            <a:spLocks noChangeArrowheads="1"/>
          </p:cNvSpPr>
          <p:nvPr/>
        </p:nvSpPr>
        <p:spPr bwMode="auto">
          <a:xfrm>
            <a:off x="0" y="10496561"/>
            <a:ext cx="3052660" cy="551909"/>
          </a:xfrm>
          <a:prstGeom prst="rect">
            <a:avLst/>
          </a:prstGeom>
          <a:noFill/>
          <a:ln w="9525">
            <a:noFill/>
            <a:miter lim="800000"/>
            <a:headEnd/>
            <a:tailEnd/>
          </a:ln>
        </p:spPr>
        <p:txBody>
          <a:bodyPr lIns="0" tIns="0" rIns="0" bIns="0" anchor="b"/>
          <a:lstStyle/>
          <a:p>
            <a:pPr>
              <a:lnSpc>
                <a:spcPct val="95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1300">
                <a:solidFill>
                  <a:srgbClr val="000000"/>
                </a:solidFill>
                <a:latin typeface="Times New Roman" pitchFamily="18" charset="0"/>
              </a:rPr>
              <a:t>Pasquale Ciccarelli</a:t>
            </a:r>
          </a:p>
        </p:txBody>
      </p:sp>
    </p:spTree>
    <p:extLst>
      <p:ext uri="{BB962C8B-B14F-4D97-AF65-F5344CB8AC3E}">
        <p14:creationId xmlns:p14="http://schemas.microsoft.com/office/powerpoint/2010/main" val="2750261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1300">
                <a:solidFill>
                  <a:srgbClr val="000000"/>
                </a:solidFill>
                <a:latin typeface="Times New Roman" pitchFamily="18" charset="0"/>
                <a:ea typeface="Arial Unicode MS" pitchFamily="34" charset="-128"/>
                <a:cs typeface="Arial Unicode MS" pitchFamily="34" charset="-128"/>
              </a:rPr>
              <a:t>Pasquale Ciccarelli</a:t>
            </a:r>
          </a:p>
        </p:txBody>
      </p:sp>
      <p:sp>
        <p:nvSpPr>
          <p:cNvPr id="1843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544EEBF-94CA-46B9-8B50-BEC5F36C76BA}" type="slidenum">
              <a:rPr lang="it-IT" altLang="it-IT" sz="1300" smtClean="0">
                <a:solidFill>
                  <a:srgbClr val="000000"/>
                </a:solidFill>
                <a:latin typeface="Times New Roman" pitchFamily="18" charset="0"/>
                <a:ea typeface="Arial Unicode MS" pitchFamily="34" charset="-128"/>
                <a:cs typeface="Arial Unicode MS" pitchFamily="34" charset="-128"/>
              </a:rPr>
              <a:pPr fontAlgn="base">
                <a:spcBef>
                  <a:spcPct val="0"/>
                </a:spcBef>
                <a:spcAft>
                  <a:spcPct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it-IT" altLang="it-IT" sz="1300">
              <a:solidFill>
                <a:srgbClr val="000000"/>
              </a:solidFill>
              <a:latin typeface="Times New Roman" pitchFamily="18" charset="0"/>
              <a:ea typeface="Arial Unicode MS" pitchFamily="34" charset="-128"/>
              <a:cs typeface="Arial Unicode MS" pitchFamily="34" charset="-128"/>
            </a:endParaRPr>
          </a:p>
        </p:txBody>
      </p:sp>
      <p:sp>
        <p:nvSpPr>
          <p:cNvPr id="18436" name="Text Box 1"/>
          <p:cNvSpPr txBox="1">
            <a:spLocks noChangeArrowheads="1"/>
          </p:cNvSpPr>
          <p:nvPr/>
        </p:nvSpPr>
        <p:spPr bwMode="auto">
          <a:xfrm>
            <a:off x="3982620" y="10496561"/>
            <a:ext cx="3052660" cy="551909"/>
          </a:xfrm>
          <a:prstGeom prst="rect">
            <a:avLst/>
          </a:prstGeom>
          <a:noFill/>
          <a:ln w="9525">
            <a:noFill/>
            <a:miter lim="800000"/>
            <a:headEnd/>
            <a:tailEnd/>
          </a:ln>
        </p:spPr>
        <p:txBody>
          <a:bodyPr lIns="0" tIns="0" rIns="0" bIns="0" anchor="b"/>
          <a:lstStyle/>
          <a:p>
            <a:pPr algn="r">
              <a:lnSpc>
                <a:spcPct val="95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9AD5A15B-2D70-48E1-B867-59D8974A0C63}" type="slidenum">
              <a:rPr lang="it-IT" altLang="it-IT" sz="1300">
                <a:solidFill>
                  <a:srgbClr val="000000"/>
                </a:solidFill>
                <a:latin typeface="Times New Roman" pitchFamily="18" charset="0"/>
              </a:rPr>
              <a:pPr algn="r">
                <a:lnSpc>
                  <a:spcPct val="95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it-IT" altLang="it-IT" sz="1300">
              <a:solidFill>
                <a:srgbClr val="000000"/>
              </a:solidFill>
              <a:latin typeface="Times New Roman" pitchFamily="18" charset="0"/>
            </a:endParaRPr>
          </a:p>
        </p:txBody>
      </p:sp>
      <p:sp>
        <p:nvSpPr>
          <p:cNvPr id="18437" name="Rectangle 2"/>
          <p:cNvSpPr>
            <a:spLocks noGrp="1" noRot="1" noChangeAspect="1" noChangeArrowheads="1" noTextEdit="1"/>
          </p:cNvSpPr>
          <p:nvPr>
            <p:ph type="sldImg"/>
          </p:nvPr>
        </p:nvSpPr>
        <p:spPr bwMode="auto">
          <a:xfrm>
            <a:off x="755650" y="839788"/>
            <a:ext cx="5524500" cy="4143375"/>
          </a:xfrm>
          <a:solidFill>
            <a:srgbClr val="FFFFFF"/>
          </a:solidFill>
          <a:ln>
            <a:solidFill>
              <a:srgbClr val="000000"/>
            </a:solidFill>
            <a:miter lim="800000"/>
            <a:headEnd/>
            <a:tailEnd/>
          </a:ln>
        </p:spPr>
      </p:sp>
      <p:sp>
        <p:nvSpPr>
          <p:cNvPr id="18438" name="Rectangle 3"/>
          <p:cNvSpPr>
            <a:spLocks noGrp="1" noChangeArrowheads="1"/>
          </p:cNvSpPr>
          <p:nvPr>
            <p:ph type="body" idx="1"/>
          </p:nvPr>
        </p:nvSpPr>
        <p:spPr bwMode="auto">
          <a:xfrm>
            <a:off x="703372" y="5248280"/>
            <a:ext cx="5630111" cy="4972326"/>
          </a:xfrm>
          <a:noFill/>
        </p:spPr>
        <p:txBody>
          <a:bodyPr wrap="none" numCol="1" anchor="ctr" anchorCtr="0" compatLnSpc="1">
            <a:prstTxWarp prst="textNoShape">
              <a:avLst/>
            </a:prstTxWarp>
          </a:bodyPr>
          <a:lstStyle/>
          <a:p>
            <a:pPr eaLnBrk="1" hangingPunct="1">
              <a:spcBef>
                <a:spcPct val="0"/>
              </a:spcBef>
            </a:pPr>
            <a:endParaRPr lang="it-IT" altLang="it-IT">
              <a:latin typeface="Times New Roman" pitchFamily="18" charset="0"/>
            </a:endParaRPr>
          </a:p>
        </p:txBody>
      </p:sp>
      <p:sp>
        <p:nvSpPr>
          <p:cNvPr id="18439" name="Text Box 4"/>
          <p:cNvSpPr txBox="1">
            <a:spLocks noChangeArrowheads="1"/>
          </p:cNvSpPr>
          <p:nvPr/>
        </p:nvSpPr>
        <p:spPr bwMode="auto">
          <a:xfrm>
            <a:off x="0" y="10496561"/>
            <a:ext cx="3052660" cy="551909"/>
          </a:xfrm>
          <a:prstGeom prst="rect">
            <a:avLst/>
          </a:prstGeom>
          <a:noFill/>
          <a:ln w="9525">
            <a:noFill/>
            <a:miter lim="800000"/>
            <a:headEnd/>
            <a:tailEnd/>
          </a:ln>
        </p:spPr>
        <p:txBody>
          <a:bodyPr lIns="0" tIns="0" rIns="0" bIns="0" anchor="b"/>
          <a:lstStyle/>
          <a:p>
            <a:pPr>
              <a:lnSpc>
                <a:spcPct val="95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1300">
                <a:solidFill>
                  <a:srgbClr val="000000"/>
                </a:solidFill>
                <a:latin typeface="Times New Roman" pitchFamily="18" charset="0"/>
              </a:rPr>
              <a:t>Pasquale Ciccarelli</a:t>
            </a:r>
          </a:p>
        </p:txBody>
      </p:sp>
    </p:spTree>
    <p:extLst>
      <p:ext uri="{BB962C8B-B14F-4D97-AF65-F5344CB8AC3E}">
        <p14:creationId xmlns:p14="http://schemas.microsoft.com/office/powerpoint/2010/main" val="3616129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egnaposto immagine diapositiva 1"/>
          <p:cNvSpPr>
            <a:spLocks noGrp="1" noRot="1" noChangeAspect="1"/>
          </p:cNvSpPr>
          <p:nvPr>
            <p:ph type="sldImg"/>
          </p:nvPr>
        </p:nvSpPr>
        <p:spPr bwMode="auto">
          <a:noFill/>
          <a:ln>
            <a:solidFill>
              <a:srgbClr val="000000"/>
            </a:solidFill>
            <a:miter lim="800000"/>
            <a:headEnd/>
            <a:tailEnd/>
          </a:ln>
        </p:spPr>
      </p:sp>
      <p:sp>
        <p:nvSpPr>
          <p:cNvPr id="26626"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it-IT"/>
          </a:p>
        </p:txBody>
      </p:sp>
      <p:sp>
        <p:nvSpPr>
          <p:cNvPr id="4" name="Segnaposto numero diapositiva 3"/>
          <p:cNvSpPr>
            <a:spLocks noGrp="1"/>
          </p:cNvSpPr>
          <p:nvPr>
            <p:ph type="sldNum" sz="quarter" idx="5"/>
          </p:nvPr>
        </p:nvSpPr>
        <p:spPr/>
        <p:txBody>
          <a:bodyPr/>
          <a:lstStyle/>
          <a:p>
            <a:pPr>
              <a:defRPr/>
            </a:pPr>
            <a:fld id="{4C992955-D614-4C3F-AE8E-C56D6C45E00E}" type="slidenum">
              <a:rPr lang="it-IT" smtClean="0"/>
              <a:pPr>
                <a:defRPr/>
              </a:pPr>
              <a:t>20</a:t>
            </a:fld>
            <a:endParaRPr lang="it-IT"/>
          </a:p>
        </p:txBody>
      </p:sp>
    </p:spTree>
    <p:extLst>
      <p:ext uri="{BB962C8B-B14F-4D97-AF65-F5344CB8AC3E}">
        <p14:creationId xmlns:p14="http://schemas.microsoft.com/office/powerpoint/2010/main" val="1936848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13"/>
          <p:cNvSpPr>
            <a:spLocks noGrp="1" noChangeArrowheads="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it-IT" altLang="it-IT">
                <a:cs typeface="Arial" charset="0"/>
              </a:rPr>
              <a:t>20/11/14</a:t>
            </a:r>
          </a:p>
        </p:txBody>
      </p:sp>
      <p:sp>
        <p:nvSpPr>
          <p:cNvPr id="48131" name="Rectangle 1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SzPct val="100000"/>
              <a:tabLst>
                <a:tab pos="723900" algn="l"/>
                <a:tab pos="1447800" algn="l"/>
                <a:tab pos="2171700" algn="l"/>
              </a:tabLst>
            </a:pPr>
            <a:fld id="{7D8DF30F-8AE3-4975-AA5C-A18B877572AA}" type="slidenum">
              <a:rPr lang="it-IT" altLang="it-IT" smtClean="0">
                <a:solidFill>
                  <a:srgbClr val="000000"/>
                </a:solidFill>
                <a:latin typeface="Times New Roman" pitchFamily="18" charset="0"/>
                <a:cs typeface="Arial" charset="0"/>
              </a:rPr>
              <a:pPr fontAlgn="base">
                <a:spcBef>
                  <a:spcPct val="0"/>
                </a:spcBef>
                <a:spcAft>
                  <a:spcPct val="0"/>
                </a:spcAft>
                <a:buSzPct val="100000"/>
                <a:tabLst>
                  <a:tab pos="723900" algn="l"/>
                  <a:tab pos="1447800" algn="l"/>
                  <a:tab pos="2171700" algn="l"/>
                </a:tabLst>
              </a:pPr>
              <a:t>30</a:t>
            </a:fld>
            <a:endParaRPr lang="it-IT" altLang="it-IT">
              <a:solidFill>
                <a:srgbClr val="000000"/>
              </a:solidFill>
              <a:latin typeface="Times New Roman" pitchFamily="18" charset="0"/>
              <a:cs typeface="Arial" charset="0"/>
            </a:endParaRPr>
          </a:p>
        </p:txBody>
      </p:sp>
      <p:sp>
        <p:nvSpPr>
          <p:cNvPr id="48132" name="Text Box 1"/>
          <p:cNvSpPr txBox="1">
            <a:spLocks noChangeArrowheads="1"/>
          </p:cNvSpPr>
          <p:nvPr/>
        </p:nvSpPr>
        <p:spPr bwMode="auto">
          <a:xfrm>
            <a:off x="3711972" y="0"/>
            <a:ext cx="2833938" cy="577620"/>
          </a:xfrm>
          <a:prstGeom prst="rect">
            <a:avLst/>
          </a:prstGeom>
          <a:noFill/>
          <a:ln w="9525">
            <a:noFill/>
            <a:miter lim="800000"/>
            <a:headEnd/>
            <a:tailEnd/>
          </a:ln>
        </p:spPr>
        <p:txBody>
          <a:bodyPr lIns="90000" tIns="46800" rIns="90000" bIns="46800"/>
          <a:lstStyle/>
          <a:p>
            <a:pPr algn="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1200">
                <a:solidFill>
                  <a:srgbClr val="000000"/>
                </a:solidFill>
              </a:rPr>
              <a:t>20/11/14</a:t>
            </a:r>
          </a:p>
        </p:txBody>
      </p:sp>
      <p:sp>
        <p:nvSpPr>
          <p:cNvPr id="48133" name="Text Box 2"/>
          <p:cNvSpPr txBox="1">
            <a:spLocks noChangeArrowheads="1"/>
          </p:cNvSpPr>
          <p:nvPr/>
        </p:nvSpPr>
        <p:spPr bwMode="auto">
          <a:xfrm>
            <a:off x="3711972" y="11051898"/>
            <a:ext cx="2833938" cy="577620"/>
          </a:xfrm>
          <a:prstGeom prst="rect">
            <a:avLst/>
          </a:prstGeom>
          <a:noFill/>
          <a:ln w="9525">
            <a:noFill/>
            <a:miter lim="800000"/>
            <a:headEnd/>
            <a:tailEnd/>
          </a:ln>
        </p:spPr>
        <p:txBody>
          <a:bodyPr lIns="90000" tIns="46800" rIns="90000" bIns="46800" anchor="b"/>
          <a:lstStyle/>
          <a:p>
            <a:pPr algn="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904522B4-3695-4ECA-96B2-401CBB550A94}" type="slidenum">
              <a:rPr lang="it-IT" altLang="it-IT" sz="1200">
                <a:solidFill>
                  <a:srgbClr val="000000"/>
                </a:solidFill>
              </a:rPr>
              <a:pPr algn="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30</a:t>
            </a:fld>
            <a:endParaRPr lang="it-IT" altLang="it-IT" sz="1200">
              <a:solidFill>
                <a:srgbClr val="000000"/>
              </a:solidFill>
            </a:endParaRPr>
          </a:p>
        </p:txBody>
      </p:sp>
      <p:sp>
        <p:nvSpPr>
          <p:cNvPr id="48134" name="Text Box 3"/>
          <p:cNvSpPr>
            <a:spLocks noGrp="1" noRot="1" noChangeAspect="1" noChangeArrowheads="1"/>
          </p:cNvSpPr>
          <p:nvPr>
            <p:ph type="sldImg"/>
          </p:nvPr>
        </p:nvSpPr>
        <p:spPr bwMode="auto">
          <a:xfrm>
            <a:off x="368300" y="873125"/>
            <a:ext cx="5816600" cy="4362450"/>
          </a:xfrm>
          <a:solidFill>
            <a:srgbClr val="FFFFFF"/>
          </a:solidFill>
          <a:ln>
            <a:solidFill>
              <a:srgbClr val="000000"/>
            </a:solidFill>
            <a:miter lim="800000"/>
            <a:headEnd/>
            <a:tailEnd/>
          </a:ln>
        </p:spPr>
      </p:sp>
      <p:sp>
        <p:nvSpPr>
          <p:cNvPr id="48135" name="Text Box 4"/>
          <p:cNvSpPr txBox="1">
            <a:spLocks noChangeArrowheads="1"/>
          </p:cNvSpPr>
          <p:nvPr/>
        </p:nvSpPr>
        <p:spPr bwMode="auto">
          <a:xfrm>
            <a:off x="654592" y="5527664"/>
            <a:ext cx="5239874" cy="5232854"/>
          </a:xfrm>
          <a:prstGeom prst="rect">
            <a:avLst/>
          </a:prstGeom>
          <a:noFill/>
          <a:ln w="9525">
            <a:noFill/>
            <a:miter lim="800000"/>
            <a:headEnd/>
            <a:tailEnd/>
          </a:ln>
        </p:spPr>
        <p:txBody>
          <a:bodyPr wrap="none" anchor="ctr"/>
          <a:lstStyle/>
          <a:p>
            <a:pPr>
              <a:buClr>
                <a:srgbClr val="000000"/>
              </a:buClr>
              <a:buSzPct val="100000"/>
              <a:buFont typeface="Times New Roman" pitchFamily="18" charset="0"/>
              <a:buNone/>
            </a:pPr>
            <a:endParaRPr lang="it-IT">
              <a:latin typeface="Calibri" pitchFamily="34" charset="0"/>
            </a:endParaRPr>
          </a:p>
        </p:txBody>
      </p:sp>
    </p:spTree>
    <p:extLst>
      <p:ext uri="{BB962C8B-B14F-4D97-AF65-F5344CB8AC3E}">
        <p14:creationId xmlns:p14="http://schemas.microsoft.com/office/powerpoint/2010/main" val="472967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stile</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DA139305-89C2-4A0F-B791-52872657A448}" type="datetime1">
              <a:rPr lang="it-IT"/>
              <a:pPr>
                <a:defRPr/>
              </a:pPr>
              <a:t>20/11/2018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729A813-EC76-478F-9F42-41762F04C33A}"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A6C391A5-BA55-42D4-970A-5251BE984DB2}" type="datetime1">
              <a:rPr lang="it-IT"/>
              <a:pPr>
                <a:defRPr/>
              </a:pPr>
              <a:t>20/11/2018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416C3AF-72F0-4469-A75E-BDE560CED401}"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C33A53B-1C6B-44FB-99DF-1E64147DF4F9}" type="datetime1">
              <a:rPr lang="it-IT"/>
              <a:pPr>
                <a:defRPr/>
              </a:pPr>
              <a:t>20/11/2018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086BF16-9117-4737-9130-C4EF338AFD28}"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45432446-5F42-4362-9A8B-CFB687612BEF}" type="datetime1">
              <a:rPr lang="it-IT"/>
              <a:pPr>
                <a:defRPr/>
              </a:pPr>
              <a:t>20/11/2018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380FFC6-9C98-4105-8AFD-66164CDDAD09}"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lvl1pPr>
              <a:defRPr/>
            </a:lvl1pPr>
          </a:lstStyle>
          <a:p>
            <a:pPr>
              <a:defRPr/>
            </a:pPr>
            <a:fld id="{FDA682D4-B092-4B12-8644-1C44CFC0B36D}" type="datetime1">
              <a:rPr lang="it-IT"/>
              <a:pPr>
                <a:defRPr/>
              </a:pPr>
              <a:t>20/11/2018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4BA5521-95A3-49DE-8AC6-CB5551642403}"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496024A2-706A-4404-88CD-8C15B23AA174}" type="datetime1">
              <a:rPr lang="it-IT"/>
              <a:pPr>
                <a:defRPr/>
              </a:pPr>
              <a:t>20/11/2018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EFC7B3DC-635C-4324-9D42-BE0016EC6013}"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stile</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51DB5C6E-F848-4175-899E-FB0162F1B45E}" type="datetime1">
              <a:rPr lang="it-IT"/>
              <a:pPr>
                <a:defRPr/>
              </a:pPr>
              <a:t>20/11/2018</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3DF44812-B055-4938-8E0B-80E1983273DB}"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3"/>
          <p:cNvSpPr>
            <a:spLocks noGrp="1"/>
          </p:cNvSpPr>
          <p:nvPr>
            <p:ph type="dt" sz="half" idx="10"/>
          </p:nvPr>
        </p:nvSpPr>
        <p:spPr/>
        <p:txBody>
          <a:bodyPr/>
          <a:lstStyle>
            <a:lvl1pPr>
              <a:defRPr/>
            </a:lvl1pPr>
          </a:lstStyle>
          <a:p>
            <a:pPr>
              <a:defRPr/>
            </a:pPr>
            <a:fld id="{1B3EC682-EDF4-4BC6-95EA-D3B1E11920A2}" type="datetime1">
              <a:rPr lang="it-IT"/>
              <a:pPr>
                <a:defRPr/>
              </a:pPr>
              <a:t>20/11/2018</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DB885FD3-41B3-4DD3-9200-CE0BCAF52453}"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1E6FCA50-3799-4524-832B-54B03617B4C7}" type="datetime1">
              <a:rPr lang="it-IT"/>
              <a:pPr>
                <a:defRPr/>
              </a:pPr>
              <a:t>20/11/2018</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F2330A2C-4EC2-4FA2-89FC-35C7BB085184}"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3"/>
          <p:cNvSpPr>
            <a:spLocks noGrp="1"/>
          </p:cNvSpPr>
          <p:nvPr>
            <p:ph type="dt" sz="half" idx="10"/>
          </p:nvPr>
        </p:nvSpPr>
        <p:spPr/>
        <p:txBody>
          <a:bodyPr/>
          <a:lstStyle>
            <a:lvl1pPr>
              <a:defRPr/>
            </a:lvl1pPr>
          </a:lstStyle>
          <a:p>
            <a:pPr>
              <a:defRPr/>
            </a:pPr>
            <a:fld id="{5D02F02D-6C0C-4435-94F5-EE9E900FF7EA}" type="datetime1">
              <a:rPr lang="it-IT"/>
              <a:pPr>
                <a:defRPr/>
              </a:pPr>
              <a:t>20/11/2018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ACE61F0-C912-41D7-AA7B-2643CC8CB294}"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3"/>
          <p:cNvSpPr>
            <a:spLocks noGrp="1"/>
          </p:cNvSpPr>
          <p:nvPr>
            <p:ph type="dt" sz="half" idx="10"/>
          </p:nvPr>
        </p:nvSpPr>
        <p:spPr/>
        <p:txBody>
          <a:bodyPr/>
          <a:lstStyle>
            <a:lvl1pPr>
              <a:defRPr/>
            </a:lvl1pPr>
          </a:lstStyle>
          <a:p>
            <a:pPr>
              <a:defRPr/>
            </a:pPr>
            <a:fld id="{762BC6AD-7946-4FDC-A447-DCBC3CEE8E28}" type="datetime1">
              <a:rPr lang="it-IT"/>
              <a:pPr>
                <a:defRPr/>
              </a:pPr>
              <a:t>20/11/2018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6B0AF9B7-1679-4DBA-9924-9D68E0DBE441}"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Fare clic per modificare stile</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985548A-53D4-439F-B60C-665EACEA22D1}" type="datetime1">
              <a:rPr lang="it-IT"/>
              <a:pPr>
                <a:defRPr/>
              </a:pPr>
              <a:t>20/11/2018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D38A04B5-3A44-49FC-9812-3989BE61CC5A}"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image" Target="../media/image8.jpeg"/><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image" Target="../media/image7.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34203FEB-069E-45CF-949C-E3363480F4C3}" type="slidenum">
              <a:rPr lang="it-IT"/>
              <a:pPr>
                <a:defRPr/>
              </a:pPr>
              <a:t>1</a:t>
            </a:fld>
            <a:endParaRPr lang="it-IT"/>
          </a:p>
        </p:txBody>
      </p:sp>
      <p:pic>
        <p:nvPicPr>
          <p:cNvPr id="14338" name="Immagine 6" descr="Senza titolo-1.jpg"/>
          <p:cNvPicPr>
            <a:picLocks noChangeAspect="1"/>
          </p:cNvPicPr>
          <p:nvPr/>
        </p:nvPicPr>
        <p:blipFill>
          <a:blip r:embed="rId2"/>
          <a:srcRect/>
          <a:stretch>
            <a:fillRect/>
          </a:stretch>
        </p:blipFill>
        <p:spPr bwMode="auto">
          <a:xfrm>
            <a:off x="0" y="0"/>
            <a:ext cx="9138564" cy="6853923"/>
          </a:xfrm>
          <a:prstGeom prst="rect">
            <a:avLst/>
          </a:prstGeom>
          <a:noFill/>
          <a:ln w="9525">
            <a:noFill/>
            <a:miter lim="800000"/>
            <a:headEnd/>
            <a:tailEnd/>
          </a:ln>
        </p:spPr>
      </p:pic>
      <p:sp>
        <p:nvSpPr>
          <p:cNvPr id="9" name="Rettangolo arrotondato 8"/>
          <p:cNvSpPr/>
          <p:nvPr/>
        </p:nvSpPr>
        <p:spPr>
          <a:xfrm>
            <a:off x="4566564" y="104387"/>
            <a:ext cx="4314315" cy="1391825"/>
          </a:xfrm>
          <a:prstGeom prst="roundRect">
            <a:avLst/>
          </a:prstGeom>
          <a:solidFill>
            <a:srgbClr val="4A4B4A"/>
          </a:solidFill>
          <a:effectLst>
            <a:glow rad="139700">
              <a:schemeClr val="accent3">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4342" name="CasellaDiTesto 7"/>
          <p:cNvSpPr txBox="1">
            <a:spLocks noChangeArrowheads="1"/>
          </p:cNvSpPr>
          <p:nvPr/>
        </p:nvSpPr>
        <p:spPr bwMode="auto">
          <a:xfrm>
            <a:off x="4305300" y="104775"/>
            <a:ext cx="4838700" cy="4119563"/>
          </a:xfrm>
          <a:prstGeom prst="rect">
            <a:avLst/>
          </a:prstGeom>
          <a:noFill/>
          <a:ln w="9525">
            <a:noFill/>
            <a:miter lim="800000"/>
            <a:headEnd/>
            <a:tailEnd/>
          </a:ln>
        </p:spPr>
        <p:txBody>
          <a:bodyPr>
            <a:spAutoFit/>
          </a:bodyPr>
          <a:lstStyle/>
          <a:p>
            <a:pPr algn="ctr"/>
            <a:r>
              <a:rPr lang="it-IT" sz="2800" b="1">
                <a:solidFill>
                  <a:schemeClr val="bg1"/>
                </a:solidFill>
                <a:latin typeface="Calibri" pitchFamily="34" charset="0"/>
              </a:rPr>
              <a:t>MALATTIE PROFESSIONALI:</a:t>
            </a:r>
          </a:p>
          <a:p>
            <a:pPr algn="ctr"/>
            <a:r>
              <a:rPr lang="it-IT" sz="2800" b="1">
                <a:solidFill>
                  <a:schemeClr val="bg1"/>
                </a:solidFill>
                <a:latin typeface="Calibri" pitchFamily="34" charset="0"/>
              </a:rPr>
              <a:t>indagare per prevenire o monitorare per conoscere? </a:t>
            </a:r>
          </a:p>
          <a:p>
            <a:endParaRPr lang="it-IT">
              <a:latin typeface="Calibri" pitchFamily="34" charset="0"/>
            </a:endParaRPr>
          </a:p>
          <a:p>
            <a:pPr algn="ctr"/>
            <a:r>
              <a:rPr lang="it-IT">
                <a:solidFill>
                  <a:srgbClr val="4A4B4A"/>
                </a:solidFill>
                <a:latin typeface="Calibri" pitchFamily="34" charset="0"/>
              </a:rPr>
              <a:t>Relazione a cura delle Regioni:</a:t>
            </a:r>
          </a:p>
          <a:p>
            <a:pPr algn="ctr"/>
            <a:endParaRPr lang="it-IT">
              <a:solidFill>
                <a:srgbClr val="4A4B4A"/>
              </a:solidFill>
              <a:latin typeface="Calibri" pitchFamily="34" charset="0"/>
            </a:endParaRPr>
          </a:p>
          <a:p>
            <a:pPr algn="ctr"/>
            <a:r>
              <a:rPr lang="it-IT">
                <a:solidFill>
                  <a:srgbClr val="4A4B4A"/>
                </a:solidFill>
                <a:latin typeface="Calibri" pitchFamily="34" charset="0"/>
              </a:rPr>
              <a:t>Emilia-Romagna</a:t>
            </a:r>
          </a:p>
          <a:p>
            <a:pPr algn="ctr"/>
            <a:r>
              <a:rPr lang="it-IT">
                <a:solidFill>
                  <a:srgbClr val="4A4B4A"/>
                </a:solidFill>
                <a:latin typeface="Calibri" pitchFamily="34" charset="0"/>
              </a:rPr>
              <a:t>Friuli-Venezia Giulia</a:t>
            </a:r>
          </a:p>
          <a:p>
            <a:pPr algn="ctr"/>
            <a:r>
              <a:rPr lang="it-IT">
                <a:solidFill>
                  <a:srgbClr val="4A4B4A"/>
                </a:solidFill>
                <a:latin typeface="Calibri" pitchFamily="34" charset="0"/>
              </a:rPr>
              <a:t>Liguria</a:t>
            </a:r>
          </a:p>
          <a:p>
            <a:pPr algn="ctr"/>
            <a:r>
              <a:rPr lang="it-IT">
                <a:solidFill>
                  <a:srgbClr val="4A4B4A"/>
                </a:solidFill>
                <a:latin typeface="Calibri" pitchFamily="34" charset="0"/>
              </a:rPr>
              <a:t>Abruzzo </a:t>
            </a:r>
          </a:p>
          <a:p>
            <a:pPr algn="ctr"/>
            <a:r>
              <a:rPr lang="it-IT">
                <a:solidFill>
                  <a:srgbClr val="4A4B4A"/>
                </a:solidFill>
                <a:latin typeface="Calibri" pitchFamily="34" charset="0"/>
              </a:rPr>
              <a:t>Basilicata</a:t>
            </a:r>
          </a:p>
          <a:p>
            <a:pPr algn="ctr"/>
            <a:r>
              <a:rPr lang="it-IT">
                <a:solidFill>
                  <a:srgbClr val="4A4B4A"/>
                </a:solidFill>
                <a:latin typeface="Calibri" pitchFamily="34" charset="0"/>
              </a:rPr>
              <a:t>Sardegna</a:t>
            </a:r>
          </a:p>
          <a:p>
            <a:pPr algn="ctr"/>
            <a:r>
              <a:rPr lang="it-IT">
                <a:solidFill>
                  <a:srgbClr val="4A4B4A"/>
                </a:solidFill>
                <a:latin typeface="Calibri" pitchFamily="34" charset="0"/>
              </a:rPr>
              <a:t>Sicilia</a:t>
            </a:r>
          </a:p>
        </p:txBody>
      </p:sp>
      <p:sp>
        <p:nvSpPr>
          <p:cNvPr id="14343" name="CasellaDiTesto 9"/>
          <p:cNvSpPr txBox="1">
            <a:spLocks noChangeArrowheads="1"/>
          </p:cNvSpPr>
          <p:nvPr/>
        </p:nvSpPr>
        <p:spPr bwMode="auto">
          <a:xfrm>
            <a:off x="1879600" y="5853552"/>
            <a:ext cx="5389418" cy="923330"/>
          </a:xfrm>
          <a:prstGeom prst="rect">
            <a:avLst/>
          </a:prstGeom>
          <a:noFill/>
          <a:ln w="9525">
            <a:noFill/>
            <a:miter lim="800000"/>
            <a:headEnd/>
            <a:tailEnd/>
          </a:ln>
        </p:spPr>
        <p:txBody>
          <a:bodyPr wrap="square">
            <a:spAutoFit/>
          </a:bodyPr>
          <a:lstStyle/>
          <a:p>
            <a:r>
              <a:rPr lang="it-IT" dirty="0">
                <a:solidFill>
                  <a:srgbClr val="4A4B4A"/>
                </a:solidFill>
                <a:latin typeface="Calibri" pitchFamily="34" charset="0"/>
              </a:rPr>
              <a:t>INTERVENTO REALIZZATO A CURA DI:</a:t>
            </a:r>
          </a:p>
          <a:p>
            <a:r>
              <a:rPr lang="it-IT" dirty="0">
                <a:solidFill>
                  <a:srgbClr val="4A4B4A"/>
                </a:solidFill>
                <a:latin typeface="Calibri" pitchFamily="34" charset="0"/>
              </a:rPr>
              <a:t>Mara Bernardini e Paolo Galli, Regione Emilia-Romagna</a:t>
            </a:r>
          </a:p>
          <a:p>
            <a:r>
              <a:rPr lang="it-IT" dirty="0">
                <a:solidFill>
                  <a:srgbClr val="4A4B4A"/>
                </a:solidFill>
                <a:latin typeface="Calibri" pitchFamily="34" charset="0"/>
              </a:rPr>
              <a:t>Barbara Alessandrini, Regione Friuli Venezia Giulia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numero diapositiva 5"/>
          <p:cNvSpPr>
            <a:spLocks noGrp="1"/>
          </p:cNvSpPr>
          <p:nvPr>
            <p:ph type="sldNum" sz="quarter" idx="12"/>
          </p:nvPr>
        </p:nvSpPr>
        <p:spPr/>
        <p:txBody>
          <a:bodyPr/>
          <a:lstStyle/>
          <a:p>
            <a:pPr>
              <a:defRPr/>
            </a:pPr>
            <a:fld id="{8243E8A2-7F7D-4B10-9443-A0E2D558AACC}" type="slidenum">
              <a:rPr lang="it-IT"/>
              <a:pPr>
                <a:defRPr/>
              </a:pPr>
              <a:t>10</a:t>
            </a:fld>
            <a:endParaRPr lang="it-IT"/>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39491AB-9F51-437B-8C31-92FF6A248067}" type="slidenum">
              <a:rPr lang="it-IT" sz="1200">
                <a:solidFill>
                  <a:schemeClr val="tx1">
                    <a:tint val="75000"/>
                  </a:schemeClr>
                </a:solidFill>
                <a:latin typeface="+mn-lt"/>
                <a:cs typeface="+mn-cs"/>
              </a:rPr>
              <a:pPr algn="r" fontAlgn="auto">
                <a:spcBef>
                  <a:spcPts val="0"/>
                </a:spcBef>
                <a:spcAft>
                  <a:spcPts val="0"/>
                </a:spcAft>
                <a:defRPr/>
              </a:pPr>
              <a:t>10</a:t>
            </a:fld>
            <a:endParaRPr lang="it-IT" sz="1200">
              <a:solidFill>
                <a:schemeClr val="tx1">
                  <a:tint val="75000"/>
                </a:schemeClr>
              </a:solidFill>
              <a:latin typeface="+mn-lt"/>
              <a:cs typeface="+mn-cs"/>
            </a:endParaRPr>
          </a:p>
        </p:txBody>
      </p:sp>
      <p:graphicFrame>
        <p:nvGraphicFramePr>
          <p:cNvPr id="3" name="Diagramma 2"/>
          <p:cNvGraphicFramePr/>
          <p:nvPr/>
        </p:nvGraphicFramePr>
        <p:xfrm>
          <a:off x="251520" y="620688"/>
          <a:ext cx="8136904"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egnaposto contenuto 2">
            <a:extLst/>
          </p:cNvPr>
          <p:cNvSpPr txBox="1">
            <a:spLocks/>
          </p:cNvSpPr>
          <p:nvPr/>
        </p:nvSpPr>
        <p:spPr>
          <a:xfrm>
            <a:off x="5311775" y="4754563"/>
            <a:ext cx="3679825" cy="210343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it-IT" sz="2400" dirty="0"/>
              <a:t>Il PNP 2015-18 ha offerto spunti, opportunità e punti di integrazione che vanno ripresi e rafforzati</a:t>
            </a:r>
          </a:p>
          <a:p>
            <a:pPr fontAlgn="auto">
              <a:spcAft>
                <a:spcPts val="0"/>
              </a:spcAft>
              <a:defRPr/>
            </a:pPr>
            <a:endParaRPr lang="it-IT" dirty="0"/>
          </a:p>
        </p:txBody>
      </p:sp>
      <p:sp>
        <p:nvSpPr>
          <p:cNvPr id="8" name="Segnaposto contenuto 2">
            <a:extLst/>
          </p:cNvPr>
          <p:cNvSpPr txBox="1">
            <a:spLocks/>
          </p:cNvSpPr>
          <p:nvPr/>
        </p:nvSpPr>
        <p:spPr>
          <a:xfrm>
            <a:off x="306388" y="265113"/>
            <a:ext cx="8524875" cy="11985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Bef>
                <a:spcPct val="0"/>
              </a:spcBef>
              <a:spcAft>
                <a:spcPts val="0"/>
              </a:spcAft>
              <a:buFont typeface="Arial"/>
              <a:buNone/>
              <a:defRPr/>
            </a:pPr>
            <a:r>
              <a:rPr lang="it-IT" sz="2000" b="1" dirty="0">
                <a:solidFill>
                  <a:schemeClr val="accent1">
                    <a:lumMod val="75000"/>
                  </a:schemeClr>
                </a:solidFill>
                <a:latin typeface="Arial" panose="020B0604020202020204" pitchFamily="34" charset="0"/>
              </a:rPr>
              <a:t>Dalla prevenzione delle malattie alla promozione della salute per favorire comportamenti adeguati per tutti gli aspetti, sia lavorativi sia collegati agli stili di vita</a:t>
            </a:r>
          </a:p>
          <a:p>
            <a:pPr fontAlgn="auto">
              <a:spcAft>
                <a:spcPts val="0"/>
              </a:spcAft>
              <a:defRPr/>
            </a:pPr>
            <a:endParaRPr lang="it-IT"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numero diapositiva 5"/>
          <p:cNvSpPr>
            <a:spLocks noGrp="1"/>
          </p:cNvSpPr>
          <p:nvPr>
            <p:ph type="sldNum" sz="quarter" idx="12"/>
          </p:nvPr>
        </p:nvSpPr>
        <p:spPr/>
        <p:txBody>
          <a:bodyPr/>
          <a:lstStyle/>
          <a:p>
            <a:pPr>
              <a:defRPr/>
            </a:pPr>
            <a:fld id="{5C64F8B2-CE70-4806-8501-4BE1058C4CAB}" type="slidenum">
              <a:rPr lang="it-IT"/>
              <a:pPr>
                <a:defRPr/>
              </a:pPr>
              <a:t>11</a:t>
            </a:fld>
            <a:endParaRPr lang="it-IT"/>
          </a:p>
        </p:txBody>
      </p:sp>
      <p:sp>
        <p:nvSpPr>
          <p:cNvPr id="28673" name="Segnaposto numero diapositiva 1"/>
          <p:cNvSpPr txBox="1">
            <a:spLocks noGrp="1"/>
          </p:cNvSpPr>
          <p:nvPr/>
        </p:nvSpPr>
        <p:spPr bwMode="auto">
          <a:xfrm>
            <a:off x="6553200" y="6356350"/>
            <a:ext cx="2133600" cy="365125"/>
          </a:xfrm>
          <a:prstGeom prst="rect">
            <a:avLst/>
          </a:prstGeom>
          <a:noFill/>
          <a:ln>
            <a:miter lim="800000"/>
            <a:headEnd/>
            <a:tailEnd/>
          </a:ln>
        </p:spPr>
        <p:txBody>
          <a:bodyPr anchor="ctr"/>
          <a:lstStyle/>
          <a:p>
            <a:pPr algn="r">
              <a:defRPr/>
            </a:pPr>
            <a:fld id="{7C951C79-C590-4B13-A339-5D1A11F1D937}" type="slidenum">
              <a:rPr lang="it-IT" sz="1200">
                <a:solidFill>
                  <a:schemeClr val="bg1"/>
                </a:solidFill>
                <a:latin typeface="+mn-lt"/>
              </a:rPr>
              <a:pPr algn="r">
                <a:defRPr/>
              </a:pPr>
              <a:t>11</a:t>
            </a:fld>
            <a:endParaRPr lang="it-IT" sz="1200">
              <a:solidFill>
                <a:schemeClr val="bg1"/>
              </a:solidFill>
              <a:latin typeface="+mn-lt"/>
            </a:endParaRPr>
          </a:p>
        </p:txBody>
      </p:sp>
      <p:sp>
        <p:nvSpPr>
          <p:cNvPr id="45059" name="Text Box 1"/>
          <p:cNvSpPr txBox="1">
            <a:spLocks noChangeArrowheads="1"/>
          </p:cNvSpPr>
          <p:nvPr/>
        </p:nvSpPr>
        <p:spPr bwMode="auto">
          <a:xfrm>
            <a:off x="550863" y="1316038"/>
            <a:ext cx="7889875" cy="722312"/>
          </a:xfrm>
          <a:prstGeom prst="rect">
            <a:avLst/>
          </a:prstGeom>
          <a:noFill/>
          <a:ln w="9525">
            <a:noFill/>
            <a:miter lim="800000"/>
            <a:headEnd/>
            <a:tailEnd/>
          </a:ln>
        </p:spPr>
        <p:txBody>
          <a:bodyPr lIns="67500" tIns="35100" rIns="67500" bIns="35100" anchor="ctr"/>
          <a:lstStyle/>
          <a:p>
            <a:pPr algn="ct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800" b="1">
                <a:solidFill>
                  <a:srgbClr val="38AB7F"/>
                </a:solidFill>
                <a:latin typeface="Calibri" pitchFamily="34" charset="0"/>
              </a:rPr>
              <a:t>Serve un cambio di paradigma</a:t>
            </a:r>
          </a:p>
        </p:txBody>
      </p:sp>
      <p:graphicFrame>
        <p:nvGraphicFramePr>
          <p:cNvPr id="5" name="Diagramma 4"/>
          <p:cNvGraphicFramePr/>
          <p:nvPr/>
        </p:nvGraphicFramePr>
        <p:xfrm>
          <a:off x="1328494" y="2994026"/>
          <a:ext cx="6096000" cy="38021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ma 5"/>
          <p:cNvGraphicFramePr/>
          <p:nvPr/>
        </p:nvGraphicFramePr>
        <p:xfrm>
          <a:off x="1566626" y="2066502"/>
          <a:ext cx="5857867" cy="275949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5062" name="Immagine 6"/>
          <p:cNvPicPr>
            <a:picLocks noChangeAspect="1"/>
          </p:cNvPicPr>
          <p:nvPr/>
        </p:nvPicPr>
        <p:blipFill>
          <a:blip r:embed="rId12"/>
          <a:srcRect/>
          <a:stretch>
            <a:fillRect/>
          </a:stretch>
        </p:blipFill>
        <p:spPr bwMode="auto">
          <a:xfrm>
            <a:off x="7537450" y="4489450"/>
            <a:ext cx="623888" cy="625475"/>
          </a:xfrm>
          <a:prstGeom prst="rect">
            <a:avLst/>
          </a:prstGeom>
          <a:noFill/>
          <a:ln w="9525">
            <a:noFill/>
            <a:miter lim="800000"/>
            <a:headEnd/>
            <a:tailEnd/>
          </a:ln>
        </p:spPr>
      </p:pic>
      <p:pic>
        <p:nvPicPr>
          <p:cNvPr id="45063" name="Picture 2" descr="Risultati immagini per famiglia"/>
          <p:cNvPicPr>
            <a:picLocks noChangeAspect="1" noChangeArrowheads="1"/>
          </p:cNvPicPr>
          <p:nvPr/>
        </p:nvPicPr>
        <p:blipFill>
          <a:blip r:embed="rId13"/>
          <a:srcRect/>
          <a:stretch>
            <a:fillRect/>
          </a:stretch>
        </p:blipFill>
        <p:spPr bwMode="auto">
          <a:xfrm>
            <a:off x="8274050" y="4498975"/>
            <a:ext cx="677863" cy="460375"/>
          </a:xfrm>
          <a:prstGeom prst="rect">
            <a:avLst/>
          </a:prstGeom>
          <a:noFill/>
          <a:ln w="9525">
            <a:noFill/>
            <a:miter lim="800000"/>
            <a:headEnd/>
            <a:tailEnd/>
          </a:ln>
        </p:spPr>
      </p:pic>
      <p:pic>
        <p:nvPicPr>
          <p:cNvPr id="45064" name="Picture 4" descr="Risultati immagini per gruppi di cammino anziani"/>
          <p:cNvPicPr>
            <a:picLocks noChangeAspect="1" noChangeArrowheads="1"/>
          </p:cNvPicPr>
          <p:nvPr/>
        </p:nvPicPr>
        <p:blipFill>
          <a:blip r:embed="rId14"/>
          <a:srcRect/>
          <a:stretch>
            <a:fillRect/>
          </a:stretch>
        </p:blipFill>
        <p:spPr bwMode="auto">
          <a:xfrm>
            <a:off x="7848600" y="5165725"/>
            <a:ext cx="727075" cy="815975"/>
          </a:xfrm>
          <a:prstGeom prst="rect">
            <a:avLst/>
          </a:prstGeom>
          <a:noFill/>
          <a:ln w="9525">
            <a:noFill/>
            <a:miter lim="800000"/>
            <a:headEnd/>
            <a:tailEnd/>
          </a:ln>
        </p:spPr>
      </p:pic>
    </p:spTree>
    <p:extLst>
      <p:ext uri="{BB962C8B-B14F-4D97-AF65-F5344CB8AC3E}">
        <p14:creationId xmlns:p14="http://schemas.microsoft.com/office/powerpoint/2010/main" val="1952235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numero diapositiva 5"/>
          <p:cNvSpPr>
            <a:spLocks noGrp="1"/>
          </p:cNvSpPr>
          <p:nvPr>
            <p:ph type="sldNum" sz="quarter" idx="12"/>
          </p:nvPr>
        </p:nvSpPr>
        <p:spPr/>
        <p:txBody>
          <a:bodyPr/>
          <a:lstStyle/>
          <a:p>
            <a:pPr>
              <a:defRPr/>
            </a:pPr>
            <a:fld id="{DDA8E282-FF1C-4751-BD7A-CE31C255C7AB}" type="slidenum">
              <a:rPr lang="it-IT"/>
              <a:pPr>
                <a:defRPr/>
              </a:pPr>
              <a:t>12</a:t>
            </a:fld>
            <a:endParaRPr lang="it-IT"/>
          </a:p>
        </p:txBody>
      </p:sp>
      <p:cxnSp>
        <p:nvCxnSpPr>
          <p:cNvPr id="8" name="Connettore diritto 7">
            <a:extLst/>
          </p:cNvPr>
          <p:cNvCxnSpPr/>
          <p:nvPr/>
        </p:nvCxnSpPr>
        <p:spPr>
          <a:xfrm>
            <a:off x="390525" y="990600"/>
            <a:ext cx="82581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1">
            <a:extLst/>
          </p:cNvPr>
          <p:cNvSpPr>
            <a:spLocks noChangeArrowheads="1"/>
          </p:cNvSpPr>
          <p:nvPr/>
        </p:nvSpPr>
        <p:spPr bwMode="auto">
          <a:xfrm>
            <a:off x="495300" y="1190625"/>
            <a:ext cx="8153400" cy="2695575"/>
          </a:xfrm>
          <a:prstGeom prst="rect">
            <a:avLst/>
          </a:prstGeom>
          <a:noFill/>
          <a:ln>
            <a:noFill/>
          </a:ln>
          <a:effectLst/>
          <a:extLst/>
        </p:spPr>
        <p:txBody>
          <a:bodyPr lIns="92160" tIns="46080" rIns="92160" bIns="4608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Arial" panose="020B0604020202020204" pitchFamily="34" charset="0"/>
              </a:defRPr>
            </a:lvl9pPr>
          </a:lstStyle>
          <a:p>
            <a:pPr algn="just" fontAlgn="auto">
              <a:spcBef>
                <a:spcPct val="20000"/>
              </a:spcBef>
              <a:spcAft>
                <a:spcPts val="0"/>
              </a:spcAft>
              <a:defRPr/>
            </a:pPr>
            <a:r>
              <a:rPr lang="it-IT" altLang="it-IT" sz="2400" dirty="0">
                <a:solidFill>
                  <a:schemeClr val="tx1">
                    <a:lumMod val="85000"/>
                    <a:lumOff val="15000"/>
                  </a:schemeClr>
                </a:solidFill>
                <a:latin typeface="Calibri" panose="020F0502020204030204" pitchFamily="34" charset="0"/>
                <a:cs typeface="+mn-cs"/>
              </a:rPr>
              <a:t>Le strategie di prevenzione in materia di salute e sicurezza devono essere volte a consolidare un approccio complessivo alla salute e al benessere anche in ambito lavorativo, attraverso </a:t>
            </a:r>
            <a:r>
              <a:rPr lang="it-IT" altLang="it-IT" sz="2400" dirty="0">
                <a:solidFill>
                  <a:srgbClr val="FF0000"/>
                </a:solidFill>
                <a:latin typeface="Calibri" panose="020F0502020204030204" pitchFamily="34" charset="0"/>
                <a:cs typeface="+mn-cs"/>
              </a:rPr>
              <a:t>l’empowerment, </a:t>
            </a:r>
            <a:r>
              <a:rPr lang="it-IT" altLang="it-IT" sz="2400" dirty="0">
                <a:solidFill>
                  <a:schemeClr val="tx1">
                    <a:lumMod val="85000"/>
                    <a:lumOff val="15000"/>
                  </a:schemeClr>
                </a:solidFill>
                <a:latin typeface="Calibri" panose="020F0502020204030204" pitchFamily="34" charset="0"/>
                <a:cs typeface="+mn-cs"/>
              </a:rPr>
              <a:t>ossia la diffusione delle conoscenze e la sensibilizzazione delle persone al fine di indurle all’autodeterminazione e al </a:t>
            </a:r>
            <a:r>
              <a:rPr lang="it-IT" altLang="it-IT" sz="2400" dirty="0">
                <a:solidFill>
                  <a:schemeClr val="tx1"/>
                </a:solidFill>
                <a:latin typeface="Calibri" panose="020F0502020204030204" pitchFamily="34" charset="0"/>
                <a:cs typeface="+mn-cs"/>
              </a:rPr>
              <a:t>mantenimento o incremento della salute</a:t>
            </a:r>
            <a:r>
              <a:rPr lang="it-IT" altLang="it-IT" sz="2400" dirty="0">
                <a:solidFill>
                  <a:srgbClr val="FF0000"/>
                </a:solidFill>
                <a:latin typeface="Calibri" panose="020F0502020204030204" pitchFamily="34" charset="0"/>
                <a:cs typeface="+mn-cs"/>
              </a:rPr>
              <a:t> in un contesto multirischio professionale e di vita.</a:t>
            </a:r>
          </a:p>
        </p:txBody>
      </p:sp>
      <p:sp>
        <p:nvSpPr>
          <p:cNvPr id="6" name="Rettangolo 5">
            <a:extLst/>
          </p:cNvPr>
          <p:cNvSpPr/>
          <p:nvPr/>
        </p:nvSpPr>
        <p:spPr>
          <a:xfrm>
            <a:off x="498475" y="231775"/>
            <a:ext cx="8267700" cy="708025"/>
          </a:xfrm>
          <a:prstGeom prst="rect">
            <a:avLst/>
          </a:prstGeom>
          <a:ln>
            <a:noFill/>
          </a:ln>
        </p:spPr>
        <p:txBody>
          <a:bodyPr>
            <a:spAutoFit/>
          </a:bodyPr>
          <a:lstStyle/>
          <a:p>
            <a:pPr algn="ctr" fontAlgn="auto">
              <a:spcAft>
                <a:spcPts val="0"/>
              </a:spcAft>
              <a:defRPr/>
            </a:pPr>
            <a:r>
              <a:rPr lang="it-IT" sz="2000" b="1" dirty="0">
                <a:solidFill>
                  <a:schemeClr val="accent1">
                    <a:lumMod val="75000"/>
                  </a:schemeClr>
                </a:solidFill>
                <a:latin typeface="Arial" panose="020B0604020202020204" pitchFamily="34" charset="0"/>
                <a:cs typeface="+mn-cs"/>
              </a:rPr>
              <a:t>Il nuovo ruolo del medico competente nella promozione della salute </a:t>
            </a:r>
          </a:p>
        </p:txBody>
      </p:sp>
      <p:pic>
        <p:nvPicPr>
          <p:cNvPr id="46085" name="Picture 7"/>
          <p:cNvPicPr>
            <a:picLocks noChangeAspect="1" noChangeArrowheads="1"/>
          </p:cNvPicPr>
          <p:nvPr/>
        </p:nvPicPr>
        <p:blipFill>
          <a:blip r:embed="rId2"/>
          <a:srcRect/>
          <a:stretch>
            <a:fillRect/>
          </a:stretch>
        </p:blipFill>
        <p:spPr bwMode="auto">
          <a:xfrm>
            <a:off x="1147763" y="4086225"/>
            <a:ext cx="2122487" cy="1831975"/>
          </a:xfrm>
          <a:prstGeom prst="rect">
            <a:avLst/>
          </a:prstGeom>
          <a:noFill/>
          <a:ln w="9525">
            <a:noFill/>
            <a:miter lim="800000"/>
            <a:headEnd/>
            <a:tailEnd/>
          </a:ln>
        </p:spPr>
      </p:pic>
      <p:pic>
        <p:nvPicPr>
          <p:cNvPr id="46086" name="Immagine 2"/>
          <p:cNvPicPr>
            <a:picLocks noChangeAspect="1"/>
          </p:cNvPicPr>
          <p:nvPr/>
        </p:nvPicPr>
        <p:blipFill>
          <a:blip r:embed="rId3"/>
          <a:srcRect/>
          <a:stretch>
            <a:fillRect/>
          </a:stretch>
        </p:blipFill>
        <p:spPr bwMode="auto">
          <a:xfrm>
            <a:off x="4975225" y="4086225"/>
            <a:ext cx="2003425" cy="2460625"/>
          </a:xfrm>
          <a:prstGeom prst="rect">
            <a:avLst/>
          </a:prstGeom>
          <a:noFill/>
          <a:ln w="9525">
            <a:noFill/>
            <a:miter lim="800000"/>
            <a:headEnd/>
            <a:tailEnd/>
          </a:ln>
        </p:spPr>
      </p:pic>
      <p:sp>
        <p:nvSpPr>
          <p:cNvPr id="4" name="Freccia bidirezionale orizzontale 3">
            <a:extLst/>
          </p:cNvPr>
          <p:cNvSpPr/>
          <p:nvPr/>
        </p:nvSpPr>
        <p:spPr>
          <a:xfrm>
            <a:off x="3498850" y="4125913"/>
            <a:ext cx="1020763" cy="498475"/>
          </a:xfrm>
          <a:prstGeom prst="lef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a:p>
        </p:txBody>
      </p:sp>
    </p:spTree>
    <p:extLst>
      <p:ext uri="{BB962C8B-B14F-4D97-AF65-F5344CB8AC3E}">
        <p14:creationId xmlns:p14="http://schemas.microsoft.com/office/powerpoint/2010/main" val="2284180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fill="hold" nodeType="clickEffect">
                                  <p:stCondLst>
                                    <p:cond delay="0"/>
                                  </p:stCondLst>
                                  <p:iterate type="lt">
                                    <p:tmPct val="50000"/>
                                  </p:iterate>
                                  <p:childTnLst>
                                    <p:set>
                                      <p:cBhvr additive="repl">
                                        <p:cTn id="6" dur="1" fill="hold">
                                          <p:stCondLst>
                                            <p:cond delay="0"/>
                                          </p:stCondLst>
                                        </p:cTn>
                                        <p:tgtEl>
                                          <p:spTgt spid="5"/>
                                        </p:tgtEl>
                                        <p:attrNameLst>
                                          <p:attrName>style.visibility</p:attrName>
                                        </p:attrNameLst>
                                      </p:cBhvr>
                                      <p:to>
                                        <p:strVal val="visible"/>
                                      </p:to>
                                    </p:set>
                                    <p:anim calcmode="discrete" valueType="clr">
                                      <p:cBhvr additive="repl">
                                        <p:cTn id="7" dur="80"/>
                                        <p:tgtEl>
                                          <p:spTgt spid="5"/>
                                        </p:tgtEl>
                                        <p:attrNameLst>
                                          <p:attrName>style.color</p:attrName>
                                        </p:attrNameLst>
                                      </p:cBhvr>
                                      <p:tavLst>
                                        <p:tav tm="50000">
                                          <p:val>
                                            <p:strVal val="rgb(122,21,-22)"/>
                                          </p:val>
                                        </p:tav>
                                        <p:tav>
                                          <p:val>
                                            <p:strVal val="rgb(3,-120,-21)"/>
                                          </p:val>
                                        </p:tav>
                                      </p:tavLst>
                                    </p:anim>
                                    <p:anim calcmode="discrete" valueType="clr">
                                      <p:cBhvr additive="repl">
                                        <p:cTn id="8" dur="80"/>
                                        <p:tgtEl>
                                          <p:spTgt spid="5"/>
                                        </p:tgtEl>
                                        <p:attrNameLst>
                                          <p:attrName>fillColor</p:attrName>
                                        </p:attrNameLst>
                                      </p:cBhvr>
                                      <p:tavLst>
                                        <p:tav tm="50000">
                                          <p:val>
                                            <p:strVal val="rgb(122,21,-22)"/>
                                          </p:val>
                                        </p:tav>
                                        <p:tav>
                                          <p:val>
                                            <p:strVal val="rgb(3,-120,-21)"/>
                                          </p:val>
                                        </p:tav>
                                      </p:tavLst>
                                    </p:anim>
                                    <p:set>
                                      <p:cBhvr additive="repl">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8F088635-4131-4CE4-BD47-8BA221AD3D8C}" type="slidenum">
              <a:rPr lang="it-IT"/>
              <a:pPr>
                <a:defRPr/>
              </a:pPr>
              <a:t>13</a:t>
            </a:fld>
            <a:endParaRPr lang="it-IT"/>
          </a:p>
        </p:txBody>
      </p:sp>
      <p:sp>
        <p:nvSpPr>
          <p:cNvPr id="41986" name="Titolo 1"/>
          <p:cNvSpPr txBox="1">
            <a:spLocks/>
          </p:cNvSpPr>
          <p:nvPr/>
        </p:nvSpPr>
        <p:spPr bwMode="auto">
          <a:xfrm>
            <a:off x="249238" y="279400"/>
            <a:ext cx="8664575" cy="588963"/>
          </a:xfrm>
          <a:prstGeom prst="rect">
            <a:avLst/>
          </a:prstGeom>
          <a:noFill/>
          <a:ln w="9525">
            <a:noFill/>
            <a:miter lim="800000"/>
            <a:headEnd/>
            <a:tailEnd/>
          </a:ln>
        </p:spPr>
        <p:txBody>
          <a:bodyPr/>
          <a:lstStyle/>
          <a:p>
            <a:pPr algn="just"/>
            <a:endParaRPr lang="it-IT" sz="2800">
              <a:latin typeface="Calibri" pitchFamily="34" charset="0"/>
            </a:endParaRPr>
          </a:p>
          <a:p>
            <a:pPr algn="just"/>
            <a:endParaRPr lang="it-IT" sz="2800">
              <a:latin typeface="Calibri" pitchFamily="34" charset="0"/>
            </a:endParaRPr>
          </a:p>
          <a:p>
            <a:pPr algn="ctr"/>
            <a:endParaRPr lang="it-IT" sz="3200">
              <a:latin typeface="Calibri" pitchFamily="34" charset="0"/>
            </a:endParaRPr>
          </a:p>
        </p:txBody>
      </p:sp>
      <p:sp>
        <p:nvSpPr>
          <p:cNvPr id="41987"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graphicFrame>
        <p:nvGraphicFramePr>
          <p:cNvPr id="4" name="Diagramma 3"/>
          <p:cNvGraphicFramePr/>
          <p:nvPr/>
        </p:nvGraphicFramePr>
        <p:xfrm>
          <a:off x="792480" y="1229926"/>
          <a:ext cx="7711440" cy="51708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olo 1">
            <a:extLst/>
          </p:cNvPr>
          <p:cNvSpPr txBox="1">
            <a:spLocks/>
          </p:cNvSpPr>
          <p:nvPr/>
        </p:nvSpPr>
        <p:spPr>
          <a:xfrm>
            <a:off x="457200" y="419100"/>
            <a:ext cx="8229600" cy="6699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it-IT" sz="2000" b="1" dirty="0">
                <a:solidFill>
                  <a:schemeClr val="accent1">
                    <a:lumMod val="75000"/>
                  </a:schemeClr>
                </a:solidFill>
                <a:latin typeface="Arial" panose="020B0604020202020204" pitchFamily="34" charset="0"/>
                <a:ea typeface="+mn-ea"/>
                <a:cs typeface="+mn-cs"/>
              </a:rPr>
              <a:t>Il servizio pubblico come promotore della rete delle alleanze  </a:t>
            </a:r>
            <a:endParaRPr lang="it-IT" sz="3200" dirty="0"/>
          </a:p>
        </p:txBody>
      </p:sp>
    </p:spTree>
    <p:extLst>
      <p:ext uri="{BB962C8B-B14F-4D97-AF65-F5344CB8AC3E}">
        <p14:creationId xmlns:p14="http://schemas.microsoft.com/office/powerpoint/2010/main" val="2850859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numero diapositiva 5"/>
          <p:cNvSpPr>
            <a:spLocks noGrp="1"/>
          </p:cNvSpPr>
          <p:nvPr>
            <p:ph type="sldNum" sz="quarter" idx="12"/>
          </p:nvPr>
        </p:nvSpPr>
        <p:spPr/>
        <p:txBody>
          <a:bodyPr/>
          <a:lstStyle/>
          <a:p>
            <a:pPr>
              <a:defRPr/>
            </a:pPr>
            <a:fld id="{1B916A84-8D00-4E3A-872F-198690EA09C3}" type="slidenum">
              <a:rPr lang="it-IT"/>
              <a:pPr>
                <a:defRPr/>
              </a:pPr>
              <a:t>14</a:t>
            </a:fld>
            <a:endParaRPr lang="it-IT"/>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8674E49-0189-4E56-98AE-1E9E84D156CE}" type="slidenum">
              <a:rPr lang="it-IT" sz="1200">
                <a:solidFill>
                  <a:schemeClr val="tx1">
                    <a:tint val="75000"/>
                  </a:schemeClr>
                </a:solidFill>
                <a:latin typeface="+mn-lt"/>
                <a:cs typeface="+mn-cs"/>
              </a:rPr>
              <a:pPr algn="r" fontAlgn="auto">
                <a:spcBef>
                  <a:spcPts val="0"/>
                </a:spcBef>
                <a:spcAft>
                  <a:spcPts val="0"/>
                </a:spcAft>
                <a:defRPr/>
              </a:pPr>
              <a:t>14</a:t>
            </a:fld>
            <a:endParaRPr lang="it-IT" sz="1200">
              <a:solidFill>
                <a:schemeClr val="tx1">
                  <a:tint val="75000"/>
                </a:schemeClr>
              </a:solidFill>
              <a:latin typeface="+mn-lt"/>
              <a:cs typeface="+mn-cs"/>
            </a:endParaRPr>
          </a:p>
        </p:txBody>
      </p:sp>
      <p:graphicFrame>
        <p:nvGraphicFramePr>
          <p:cNvPr id="3" name="Diagramma 2"/>
          <p:cNvGraphicFramePr/>
          <p:nvPr/>
        </p:nvGraphicFramePr>
        <p:xfrm>
          <a:off x="251520" y="1080513"/>
          <a:ext cx="8136904"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9156" name="Gruppo 3"/>
          <p:cNvGrpSpPr>
            <a:grpSpLocks/>
          </p:cNvGrpSpPr>
          <p:nvPr/>
        </p:nvGrpSpPr>
        <p:grpSpPr bwMode="auto">
          <a:xfrm>
            <a:off x="2260600" y="1119188"/>
            <a:ext cx="4918075" cy="5237162"/>
            <a:chOff x="2260729" y="1118961"/>
            <a:chExt cx="4490357" cy="4829309"/>
          </a:xfrm>
        </p:grpSpPr>
        <p:sp>
          <p:nvSpPr>
            <p:cNvPr id="7" name="Figura a mano libera 6"/>
            <p:cNvSpPr/>
            <p:nvPr/>
          </p:nvSpPr>
          <p:spPr>
            <a:xfrm>
              <a:off x="4462425" y="3731970"/>
              <a:ext cx="1894414" cy="1892785"/>
            </a:xfrm>
            <a:custGeom>
              <a:avLst/>
              <a:gdLst>
                <a:gd name="connsiteX0" fmla="*/ 1344750 w 1894423"/>
                <a:gd name="connsiteY0" fmla="*/ 301799 h 1892886"/>
                <a:gd name="connsiteX1" fmla="*/ 1491925 w 1894423"/>
                <a:gd name="connsiteY1" fmla="*/ 178173 h 1892886"/>
                <a:gd name="connsiteX2" fmla="*/ 1609700 w 1894423"/>
                <a:gd name="connsiteY2" fmla="*/ 276897 h 1892886"/>
                <a:gd name="connsiteX3" fmla="*/ 1513675 w 1894423"/>
                <a:gd name="connsiteY3" fmla="*/ 443400 h 1892886"/>
                <a:gd name="connsiteX4" fmla="*/ 1666534 w 1894423"/>
                <a:gd name="connsiteY4" fmla="*/ 707891 h 1892886"/>
                <a:gd name="connsiteX5" fmla="*/ 1858741 w 1894423"/>
                <a:gd name="connsiteY5" fmla="*/ 707852 h 1892886"/>
                <a:gd name="connsiteX6" fmla="*/ 1885432 w 1894423"/>
                <a:gd name="connsiteY6" fmla="*/ 859070 h 1892886"/>
                <a:gd name="connsiteX7" fmla="*/ 1704826 w 1894423"/>
                <a:gd name="connsiteY7" fmla="*/ 924836 h 1892886"/>
                <a:gd name="connsiteX8" fmla="*/ 1651739 w 1894423"/>
                <a:gd name="connsiteY8" fmla="*/ 1225604 h 1892886"/>
                <a:gd name="connsiteX9" fmla="*/ 1798927 w 1894423"/>
                <a:gd name="connsiteY9" fmla="*/ 1349214 h 1892886"/>
                <a:gd name="connsiteX10" fmla="*/ 1722066 w 1894423"/>
                <a:gd name="connsiteY10" fmla="*/ 1482205 h 1892886"/>
                <a:gd name="connsiteX11" fmla="*/ 1541481 w 1894423"/>
                <a:gd name="connsiteY11" fmla="*/ 1416382 h 1892886"/>
                <a:gd name="connsiteX12" fmla="*/ 1307287 w 1894423"/>
                <a:gd name="connsiteY12" fmla="*/ 1612694 h 1892886"/>
                <a:gd name="connsiteX13" fmla="*/ 1340607 w 1894423"/>
                <a:gd name="connsiteY13" fmla="*/ 1801992 h 1892886"/>
                <a:gd name="connsiteX14" fmla="*/ 1196116 w 1894423"/>
                <a:gd name="connsiteY14" fmla="*/ 1854529 h 1892886"/>
                <a:gd name="connsiteX15" fmla="*/ 1100071 w 1894423"/>
                <a:gd name="connsiteY15" fmla="*/ 1688039 h 1892886"/>
                <a:gd name="connsiteX16" fmla="*/ 794353 w 1894423"/>
                <a:gd name="connsiteY16" fmla="*/ 1688039 h 1892886"/>
                <a:gd name="connsiteX17" fmla="*/ 698307 w 1894423"/>
                <a:gd name="connsiteY17" fmla="*/ 1854529 h 1892886"/>
                <a:gd name="connsiteX18" fmla="*/ 553816 w 1894423"/>
                <a:gd name="connsiteY18" fmla="*/ 1801992 h 1892886"/>
                <a:gd name="connsiteX19" fmla="*/ 587136 w 1894423"/>
                <a:gd name="connsiteY19" fmla="*/ 1612695 h 1892886"/>
                <a:gd name="connsiteX20" fmla="*/ 352942 w 1894423"/>
                <a:gd name="connsiteY20" fmla="*/ 1416383 h 1892886"/>
                <a:gd name="connsiteX21" fmla="*/ 172357 w 1894423"/>
                <a:gd name="connsiteY21" fmla="*/ 1482205 h 1892886"/>
                <a:gd name="connsiteX22" fmla="*/ 95496 w 1894423"/>
                <a:gd name="connsiteY22" fmla="*/ 1349214 h 1892886"/>
                <a:gd name="connsiteX23" fmla="*/ 242685 w 1894423"/>
                <a:gd name="connsiteY23" fmla="*/ 1225604 h 1892886"/>
                <a:gd name="connsiteX24" fmla="*/ 189598 w 1894423"/>
                <a:gd name="connsiteY24" fmla="*/ 924836 h 1892886"/>
                <a:gd name="connsiteX25" fmla="*/ 8991 w 1894423"/>
                <a:gd name="connsiteY25" fmla="*/ 859070 h 1892886"/>
                <a:gd name="connsiteX26" fmla="*/ 35682 w 1894423"/>
                <a:gd name="connsiteY26" fmla="*/ 707852 h 1892886"/>
                <a:gd name="connsiteX27" fmla="*/ 227889 w 1894423"/>
                <a:gd name="connsiteY27" fmla="*/ 707891 h 1892886"/>
                <a:gd name="connsiteX28" fmla="*/ 380748 w 1894423"/>
                <a:gd name="connsiteY28" fmla="*/ 443400 h 1892886"/>
                <a:gd name="connsiteX29" fmla="*/ 284723 w 1894423"/>
                <a:gd name="connsiteY29" fmla="*/ 276897 h 1892886"/>
                <a:gd name="connsiteX30" fmla="*/ 402498 w 1894423"/>
                <a:gd name="connsiteY30" fmla="*/ 178173 h 1892886"/>
                <a:gd name="connsiteX31" fmla="*/ 549673 w 1894423"/>
                <a:gd name="connsiteY31" fmla="*/ 301799 h 1892886"/>
                <a:gd name="connsiteX32" fmla="*/ 836954 w 1894423"/>
                <a:gd name="connsiteY32" fmla="*/ 197343 h 1892886"/>
                <a:gd name="connsiteX33" fmla="*/ 870326 w 1894423"/>
                <a:gd name="connsiteY33" fmla="*/ 8054 h 1892886"/>
                <a:gd name="connsiteX34" fmla="*/ 1024097 w 1894423"/>
                <a:gd name="connsiteY34" fmla="*/ 8054 h 1892886"/>
                <a:gd name="connsiteX35" fmla="*/ 1057469 w 1894423"/>
                <a:gd name="connsiteY35" fmla="*/ 197343 h 1892886"/>
                <a:gd name="connsiteX36" fmla="*/ 1344750 w 1894423"/>
                <a:gd name="connsiteY36" fmla="*/ 301799 h 189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94423" h="1892886">
                  <a:moveTo>
                    <a:pt x="1344750" y="301799"/>
                  </a:moveTo>
                  <a:lnTo>
                    <a:pt x="1491925" y="178173"/>
                  </a:lnTo>
                  <a:lnTo>
                    <a:pt x="1609700" y="276897"/>
                  </a:lnTo>
                  <a:lnTo>
                    <a:pt x="1513675" y="443400"/>
                  </a:lnTo>
                  <a:cubicBezTo>
                    <a:pt x="1582083" y="520276"/>
                    <a:pt x="1634094" y="610270"/>
                    <a:pt x="1666534" y="707891"/>
                  </a:cubicBezTo>
                  <a:lnTo>
                    <a:pt x="1858741" y="707852"/>
                  </a:lnTo>
                  <a:lnTo>
                    <a:pt x="1885432" y="859070"/>
                  </a:lnTo>
                  <a:lnTo>
                    <a:pt x="1704826" y="924836"/>
                  </a:lnTo>
                  <a:cubicBezTo>
                    <a:pt x="1707764" y="1027654"/>
                    <a:pt x="1689701" y="1129991"/>
                    <a:pt x="1651739" y="1225604"/>
                  </a:cubicBezTo>
                  <a:lnTo>
                    <a:pt x="1798927" y="1349214"/>
                  </a:lnTo>
                  <a:lnTo>
                    <a:pt x="1722066" y="1482205"/>
                  </a:lnTo>
                  <a:lnTo>
                    <a:pt x="1541481" y="1416382"/>
                  </a:lnTo>
                  <a:cubicBezTo>
                    <a:pt x="1477575" y="1497032"/>
                    <a:pt x="1397890" y="1563828"/>
                    <a:pt x="1307287" y="1612694"/>
                  </a:cubicBezTo>
                  <a:lnTo>
                    <a:pt x="1340607" y="1801992"/>
                  </a:lnTo>
                  <a:lnTo>
                    <a:pt x="1196116" y="1854529"/>
                  </a:lnTo>
                  <a:lnTo>
                    <a:pt x="1100071" y="1688039"/>
                  </a:lnTo>
                  <a:cubicBezTo>
                    <a:pt x="2508259" y="1398369"/>
                    <a:pt x="-613835" y="1398369"/>
                    <a:pt x="794353" y="1688039"/>
                  </a:cubicBezTo>
                  <a:lnTo>
                    <a:pt x="698307" y="1854529"/>
                  </a:lnTo>
                  <a:lnTo>
                    <a:pt x="553816" y="1801992"/>
                  </a:lnTo>
                  <a:lnTo>
                    <a:pt x="587136" y="1612695"/>
                  </a:lnTo>
                  <a:cubicBezTo>
                    <a:pt x="496534" y="1563828"/>
                    <a:pt x="416848" y="1497032"/>
                    <a:pt x="352942" y="1416383"/>
                  </a:cubicBezTo>
                  <a:lnTo>
                    <a:pt x="172357" y="1482205"/>
                  </a:lnTo>
                  <a:lnTo>
                    <a:pt x="95496" y="1349214"/>
                  </a:lnTo>
                  <a:lnTo>
                    <a:pt x="242685" y="1225604"/>
                  </a:lnTo>
                  <a:cubicBezTo>
                    <a:pt x="204722" y="1129991"/>
                    <a:pt x="186659" y="1027653"/>
                    <a:pt x="189598" y="924836"/>
                  </a:cubicBezTo>
                  <a:lnTo>
                    <a:pt x="8991" y="859070"/>
                  </a:lnTo>
                  <a:lnTo>
                    <a:pt x="35682" y="707852"/>
                  </a:lnTo>
                  <a:lnTo>
                    <a:pt x="227889" y="707891"/>
                  </a:lnTo>
                  <a:cubicBezTo>
                    <a:pt x="260329" y="610270"/>
                    <a:pt x="312340" y="520276"/>
                    <a:pt x="380748" y="443400"/>
                  </a:cubicBezTo>
                  <a:lnTo>
                    <a:pt x="284723" y="276897"/>
                  </a:lnTo>
                  <a:lnTo>
                    <a:pt x="402498" y="178173"/>
                  </a:lnTo>
                  <a:lnTo>
                    <a:pt x="549673" y="301799"/>
                  </a:lnTo>
                  <a:cubicBezTo>
                    <a:pt x="637337" y="247848"/>
                    <a:pt x="735085" y="212307"/>
                    <a:pt x="836954" y="197343"/>
                  </a:cubicBezTo>
                  <a:lnTo>
                    <a:pt x="870326" y="8054"/>
                  </a:lnTo>
                  <a:lnTo>
                    <a:pt x="1024097" y="8054"/>
                  </a:lnTo>
                  <a:lnTo>
                    <a:pt x="1057469" y="197343"/>
                  </a:lnTo>
                  <a:cubicBezTo>
                    <a:pt x="1159338" y="212306"/>
                    <a:pt x="1257086" y="247848"/>
                    <a:pt x="1344750" y="301799"/>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7258" tIns="459910" rIns="397258" bIns="493014" spcCol="1270" anchor="ctr"/>
            <a:lstStyle/>
            <a:p>
              <a:pPr algn="ctr" defTabSz="577850" fontAlgn="auto">
                <a:lnSpc>
                  <a:spcPct val="90000"/>
                </a:lnSpc>
                <a:spcAft>
                  <a:spcPct val="35000"/>
                </a:spcAft>
                <a:defRPr/>
              </a:pPr>
              <a:r>
                <a:rPr lang="it-IT" sz="1300" dirty="0"/>
                <a:t>Strategie per favorire emersione delle M.P. e appropriatezza delle denunce</a:t>
              </a:r>
            </a:p>
          </p:txBody>
        </p:sp>
        <p:sp>
          <p:nvSpPr>
            <p:cNvPr id="8" name="Figura a mano libera 7"/>
            <p:cNvSpPr/>
            <p:nvPr/>
          </p:nvSpPr>
          <p:spPr>
            <a:xfrm>
              <a:off x="2591201" y="2805340"/>
              <a:ext cx="1862527" cy="1863507"/>
            </a:xfrm>
            <a:custGeom>
              <a:avLst/>
              <a:gdLst>
                <a:gd name="connsiteX0" fmla="*/ 1393870 w 1862848"/>
                <a:gd name="connsiteY0" fmla="*/ 471812 h 1862848"/>
                <a:gd name="connsiteX1" fmla="*/ 1668703 w 1862848"/>
                <a:gd name="connsiteY1" fmla="*/ 388982 h 1862848"/>
                <a:gd name="connsiteX2" fmla="*/ 1769832 w 1862848"/>
                <a:gd name="connsiteY2" fmla="*/ 564142 h 1862848"/>
                <a:gd name="connsiteX3" fmla="*/ 1560683 w 1862848"/>
                <a:gd name="connsiteY3" fmla="*/ 760740 h 1862848"/>
                <a:gd name="connsiteX4" fmla="*/ 1560683 w 1862848"/>
                <a:gd name="connsiteY4" fmla="*/ 1102109 h 1862848"/>
                <a:gd name="connsiteX5" fmla="*/ 1769832 w 1862848"/>
                <a:gd name="connsiteY5" fmla="*/ 1298706 h 1862848"/>
                <a:gd name="connsiteX6" fmla="*/ 1668703 w 1862848"/>
                <a:gd name="connsiteY6" fmla="*/ 1473866 h 1862848"/>
                <a:gd name="connsiteX7" fmla="*/ 1393870 w 1862848"/>
                <a:gd name="connsiteY7" fmla="*/ 1391036 h 1862848"/>
                <a:gd name="connsiteX8" fmla="*/ 1098236 w 1862848"/>
                <a:gd name="connsiteY8" fmla="*/ 1561720 h 1862848"/>
                <a:gd name="connsiteX9" fmla="*/ 1032552 w 1862848"/>
                <a:gd name="connsiteY9" fmla="*/ 1841148 h 1862848"/>
                <a:gd name="connsiteX10" fmla="*/ 830296 w 1862848"/>
                <a:gd name="connsiteY10" fmla="*/ 1841148 h 1862848"/>
                <a:gd name="connsiteX11" fmla="*/ 764612 w 1862848"/>
                <a:gd name="connsiteY11" fmla="*/ 1561720 h 1862848"/>
                <a:gd name="connsiteX12" fmla="*/ 468978 w 1862848"/>
                <a:gd name="connsiteY12" fmla="*/ 1391036 h 1862848"/>
                <a:gd name="connsiteX13" fmla="*/ 194145 w 1862848"/>
                <a:gd name="connsiteY13" fmla="*/ 1473866 h 1862848"/>
                <a:gd name="connsiteX14" fmla="*/ 93016 w 1862848"/>
                <a:gd name="connsiteY14" fmla="*/ 1298706 h 1862848"/>
                <a:gd name="connsiteX15" fmla="*/ 302165 w 1862848"/>
                <a:gd name="connsiteY15" fmla="*/ 1102108 h 1862848"/>
                <a:gd name="connsiteX16" fmla="*/ 302165 w 1862848"/>
                <a:gd name="connsiteY16" fmla="*/ 760739 h 1862848"/>
                <a:gd name="connsiteX17" fmla="*/ 93016 w 1862848"/>
                <a:gd name="connsiteY17" fmla="*/ 564142 h 1862848"/>
                <a:gd name="connsiteX18" fmla="*/ 194145 w 1862848"/>
                <a:gd name="connsiteY18" fmla="*/ 388982 h 1862848"/>
                <a:gd name="connsiteX19" fmla="*/ 468978 w 1862848"/>
                <a:gd name="connsiteY19" fmla="*/ 471812 h 1862848"/>
                <a:gd name="connsiteX20" fmla="*/ 764612 w 1862848"/>
                <a:gd name="connsiteY20" fmla="*/ 301128 h 1862848"/>
                <a:gd name="connsiteX21" fmla="*/ 830296 w 1862848"/>
                <a:gd name="connsiteY21" fmla="*/ 21700 h 1862848"/>
                <a:gd name="connsiteX22" fmla="*/ 1032552 w 1862848"/>
                <a:gd name="connsiteY22" fmla="*/ 21700 h 1862848"/>
                <a:gd name="connsiteX23" fmla="*/ 1098236 w 1862848"/>
                <a:gd name="connsiteY23" fmla="*/ 301128 h 1862848"/>
                <a:gd name="connsiteX24" fmla="*/ 1393870 w 1862848"/>
                <a:gd name="connsiteY24" fmla="*/ 471812 h 186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62848" h="1862848">
                  <a:moveTo>
                    <a:pt x="1393870" y="471812"/>
                  </a:moveTo>
                  <a:lnTo>
                    <a:pt x="1668703" y="388982"/>
                  </a:lnTo>
                  <a:lnTo>
                    <a:pt x="1769832" y="564142"/>
                  </a:lnTo>
                  <a:lnTo>
                    <a:pt x="1560683" y="760740"/>
                  </a:lnTo>
                  <a:cubicBezTo>
                    <a:pt x="1591000" y="872510"/>
                    <a:pt x="1591000" y="990339"/>
                    <a:pt x="1560683" y="1102109"/>
                  </a:cubicBezTo>
                  <a:lnTo>
                    <a:pt x="1769832" y="1298706"/>
                  </a:lnTo>
                  <a:lnTo>
                    <a:pt x="1668703" y="1473866"/>
                  </a:lnTo>
                  <a:lnTo>
                    <a:pt x="1393870" y="1391036"/>
                  </a:lnTo>
                  <a:cubicBezTo>
                    <a:pt x="1312233" y="1473177"/>
                    <a:pt x="1210190" y="1532091"/>
                    <a:pt x="1098236" y="1561720"/>
                  </a:cubicBezTo>
                  <a:lnTo>
                    <a:pt x="1032552" y="1841148"/>
                  </a:lnTo>
                  <a:lnTo>
                    <a:pt x="830296" y="1841148"/>
                  </a:lnTo>
                  <a:lnTo>
                    <a:pt x="764612" y="1561720"/>
                  </a:lnTo>
                  <a:cubicBezTo>
                    <a:pt x="652657" y="1532090"/>
                    <a:pt x="550615" y="1473176"/>
                    <a:pt x="468978" y="1391036"/>
                  </a:cubicBezTo>
                  <a:lnTo>
                    <a:pt x="194145" y="1473866"/>
                  </a:lnTo>
                  <a:lnTo>
                    <a:pt x="93016" y="1298706"/>
                  </a:lnTo>
                  <a:lnTo>
                    <a:pt x="302165" y="1102108"/>
                  </a:lnTo>
                  <a:cubicBezTo>
                    <a:pt x="271848" y="990338"/>
                    <a:pt x="271848" y="872509"/>
                    <a:pt x="302165" y="760739"/>
                  </a:cubicBezTo>
                  <a:lnTo>
                    <a:pt x="93016" y="564142"/>
                  </a:lnTo>
                  <a:lnTo>
                    <a:pt x="194145" y="388982"/>
                  </a:lnTo>
                  <a:lnTo>
                    <a:pt x="468978" y="471812"/>
                  </a:lnTo>
                  <a:cubicBezTo>
                    <a:pt x="550615" y="389671"/>
                    <a:pt x="652658" y="330757"/>
                    <a:pt x="764612" y="301128"/>
                  </a:cubicBezTo>
                  <a:lnTo>
                    <a:pt x="830296" y="21700"/>
                  </a:lnTo>
                  <a:lnTo>
                    <a:pt x="1032552" y="21700"/>
                  </a:lnTo>
                  <a:lnTo>
                    <a:pt x="1098236" y="301128"/>
                  </a:lnTo>
                  <a:cubicBezTo>
                    <a:pt x="1210191" y="330758"/>
                    <a:pt x="1312233" y="389672"/>
                    <a:pt x="1393870" y="471812"/>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85488" tIns="488322" rIns="485488" bIns="488322" spcCol="1270" anchor="ctr"/>
            <a:lstStyle/>
            <a:p>
              <a:pPr algn="ctr" defTabSz="577850" fontAlgn="auto">
                <a:lnSpc>
                  <a:spcPct val="90000"/>
                </a:lnSpc>
                <a:spcAft>
                  <a:spcPct val="35000"/>
                </a:spcAft>
                <a:defRPr/>
              </a:pPr>
              <a:r>
                <a:rPr lang="it-IT" sz="1300" dirty="0"/>
                <a:t>Promozione della  salute nei luoghi di lavoro</a:t>
              </a:r>
            </a:p>
          </p:txBody>
        </p:sp>
        <p:sp>
          <p:nvSpPr>
            <p:cNvPr id="9" name="Figura a mano libera 8"/>
            <p:cNvSpPr/>
            <p:nvPr/>
          </p:nvSpPr>
          <p:spPr>
            <a:xfrm>
              <a:off x="3428976" y="1315120"/>
              <a:ext cx="2235032" cy="2235330"/>
            </a:xfrm>
            <a:custGeom>
              <a:avLst/>
              <a:gdLst>
                <a:gd name="connsiteX0" fmla="*/ 1365709 w 1825211"/>
                <a:gd name="connsiteY0" fmla="*/ 462280 h 1825211"/>
                <a:gd name="connsiteX1" fmla="*/ 1634989 w 1825211"/>
                <a:gd name="connsiteY1" fmla="*/ 381123 h 1825211"/>
                <a:gd name="connsiteX2" fmla="*/ 1734074 w 1825211"/>
                <a:gd name="connsiteY2" fmla="*/ 552744 h 1825211"/>
                <a:gd name="connsiteX3" fmla="*/ 1529151 w 1825211"/>
                <a:gd name="connsiteY3" fmla="*/ 745370 h 1825211"/>
                <a:gd name="connsiteX4" fmla="*/ 1529151 w 1825211"/>
                <a:gd name="connsiteY4" fmla="*/ 1079842 h 1825211"/>
                <a:gd name="connsiteX5" fmla="*/ 1734074 w 1825211"/>
                <a:gd name="connsiteY5" fmla="*/ 1272467 h 1825211"/>
                <a:gd name="connsiteX6" fmla="*/ 1634989 w 1825211"/>
                <a:gd name="connsiteY6" fmla="*/ 1444088 h 1825211"/>
                <a:gd name="connsiteX7" fmla="*/ 1365709 w 1825211"/>
                <a:gd name="connsiteY7" fmla="*/ 1362931 h 1825211"/>
                <a:gd name="connsiteX8" fmla="*/ 1076048 w 1825211"/>
                <a:gd name="connsiteY8" fmla="*/ 1530167 h 1825211"/>
                <a:gd name="connsiteX9" fmla="*/ 1011691 w 1825211"/>
                <a:gd name="connsiteY9" fmla="*/ 1803949 h 1825211"/>
                <a:gd name="connsiteX10" fmla="*/ 813520 w 1825211"/>
                <a:gd name="connsiteY10" fmla="*/ 1803949 h 1825211"/>
                <a:gd name="connsiteX11" fmla="*/ 749163 w 1825211"/>
                <a:gd name="connsiteY11" fmla="*/ 1530167 h 1825211"/>
                <a:gd name="connsiteX12" fmla="*/ 459502 w 1825211"/>
                <a:gd name="connsiteY12" fmla="*/ 1362931 h 1825211"/>
                <a:gd name="connsiteX13" fmla="*/ 190222 w 1825211"/>
                <a:gd name="connsiteY13" fmla="*/ 1444088 h 1825211"/>
                <a:gd name="connsiteX14" fmla="*/ 91137 w 1825211"/>
                <a:gd name="connsiteY14" fmla="*/ 1272467 h 1825211"/>
                <a:gd name="connsiteX15" fmla="*/ 296060 w 1825211"/>
                <a:gd name="connsiteY15" fmla="*/ 1079841 h 1825211"/>
                <a:gd name="connsiteX16" fmla="*/ 296060 w 1825211"/>
                <a:gd name="connsiteY16" fmla="*/ 745369 h 1825211"/>
                <a:gd name="connsiteX17" fmla="*/ 91137 w 1825211"/>
                <a:gd name="connsiteY17" fmla="*/ 552744 h 1825211"/>
                <a:gd name="connsiteX18" fmla="*/ 190222 w 1825211"/>
                <a:gd name="connsiteY18" fmla="*/ 381123 h 1825211"/>
                <a:gd name="connsiteX19" fmla="*/ 459502 w 1825211"/>
                <a:gd name="connsiteY19" fmla="*/ 462280 h 1825211"/>
                <a:gd name="connsiteX20" fmla="*/ 749163 w 1825211"/>
                <a:gd name="connsiteY20" fmla="*/ 295044 h 1825211"/>
                <a:gd name="connsiteX21" fmla="*/ 813520 w 1825211"/>
                <a:gd name="connsiteY21" fmla="*/ 21262 h 1825211"/>
                <a:gd name="connsiteX22" fmla="*/ 1011691 w 1825211"/>
                <a:gd name="connsiteY22" fmla="*/ 21262 h 1825211"/>
                <a:gd name="connsiteX23" fmla="*/ 1076048 w 1825211"/>
                <a:gd name="connsiteY23" fmla="*/ 295044 h 1825211"/>
                <a:gd name="connsiteX24" fmla="*/ 1365709 w 1825211"/>
                <a:gd name="connsiteY24" fmla="*/ 462280 h 182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5211" h="1825211">
                  <a:moveTo>
                    <a:pt x="1174792" y="461693"/>
                  </a:moveTo>
                  <a:lnTo>
                    <a:pt x="1370016" y="340781"/>
                  </a:lnTo>
                  <a:lnTo>
                    <a:pt x="1484429" y="455195"/>
                  </a:lnTo>
                  <a:lnTo>
                    <a:pt x="1363518" y="650420"/>
                  </a:lnTo>
                  <a:cubicBezTo>
                    <a:pt x="1410089" y="730512"/>
                    <a:pt x="1434486" y="821563"/>
                    <a:pt x="1434201" y="914209"/>
                  </a:cubicBezTo>
                  <a:lnTo>
                    <a:pt x="1636525" y="1022823"/>
                  </a:lnTo>
                  <a:lnTo>
                    <a:pt x="1594647" y="1179115"/>
                  </a:lnTo>
                  <a:lnTo>
                    <a:pt x="1365122" y="1172014"/>
                  </a:lnTo>
                  <a:cubicBezTo>
                    <a:pt x="1319045" y="1252391"/>
                    <a:pt x="1252391" y="1319045"/>
                    <a:pt x="1172014" y="1365121"/>
                  </a:cubicBezTo>
                  <a:lnTo>
                    <a:pt x="1179115" y="1594646"/>
                  </a:lnTo>
                  <a:lnTo>
                    <a:pt x="1022822" y="1636525"/>
                  </a:lnTo>
                  <a:lnTo>
                    <a:pt x="914209" y="1434200"/>
                  </a:lnTo>
                  <a:cubicBezTo>
                    <a:pt x="821561" y="1434485"/>
                    <a:pt x="730511" y="1410088"/>
                    <a:pt x="650419" y="1363518"/>
                  </a:cubicBezTo>
                  <a:lnTo>
                    <a:pt x="455195" y="1484430"/>
                  </a:lnTo>
                  <a:lnTo>
                    <a:pt x="340782" y="1370016"/>
                  </a:lnTo>
                  <a:lnTo>
                    <a:pt x="461693" y="1174791"/>
                  </a:lnTo>
                  <a:cubicBezTo>
                    <a:pt x="415122" y="1094699"/>
                    <a:pt x="390725" y="1003648"/>
                    <a:pt x="391010" y="911002"/>
                  </a:cubicBezTo>
                  <a:lnTo>
                    <a:pt x="188686" y="802388"/>
                  </a:lnTo>
                  <a:lnTo>
                    <a:pt x="230564" y="646096"/>
                  </a:lnTo>
                  <a:lnTo>
                    <a:pt x="460089" y="653197"/>
                  </a:lnTo>
                  <a:cubicBezTo>
                    <a:pt x="506166" y="572820"/>
                    <a:pt x="572820" y="506166"/>
                    <a:pt x="653197" y="460090"/>
                  </a:cubicBezTo>
                  <a:lnTo>
                    <a:pt x="646096" y="230565"/>
                  </a:lnTo>
                  <a:lnTo>
                    <a:pt x="802389" y="188686"/>
                  </a:lnTo>
                  <a:lnTo>
                    <a:pt x="911002" y="391011"/>
                  </a:lnTo>
                  <a:cubicBezTo>
                    <a:pt x="1003650" y="390726"/>
                    <a:pt x="1094700" y="415123"/>
                    <a:pt x="1174792" y="46169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21936" tIns="621936" rIns="621937" bIns="621937" spcCol="1270" anchor="ctr"/>
            <a:lstStyle/>
            <a:p>
              <a:pPr algn="ctr" defTabSz="577850" fontAlgn="auto">
                <a:lnSpc>
                  <a:spcPct val="90000"/>
                </a:lnSpc>
                <a:spcAft>
                  <a:spcPct val="35000"/>
                </a:spcAft>
                <a:defRPr/>
              </a:pPr>
              <a:r>
                <a:rPr lang="it-IT" sz="1300" dirty="0"/>
                <a:t>Vigilanza  e controllo dei fattori di rischio professionali</a:t>
              </a:r>
            </a:p>
          </p:txBody>
        </p:sp>
        <p:sp>
          <p:nvSpPr>
            <p:cNvPr id="10" name="Freccia ad arco 9"/>
            <p:cNvSpPr/>
            <p:nvPr/>
          </p:nvSpPr>
          <p:spPr>
            <a:xfrm>
              <a:off x="4305886" y="3453834"/>
              <a:ext cx="2445200" cy="2494436"/>
            </a:xfrm>
            <a:prstGeom prst="circularArrow">
              <a:avLst>
                <a:gd name="adj1" fmla="val 4688"/>
                <a:gd name="adj2" fmla="val 299029"/>
                <a:gd name="adj3" fmla="val 2526216"/>
                <a:gd name="adj4" fmla="val 15839794"/>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Forma 10"/>
            <p:cNvSpPr/>
            <p:nvPr/>
          </p:nvSpPr>
          <p:spPr>
            <a:xfrm>
              <a:off x="2260729" y="2391064"/>
              <a:ext cx="2381426" cy="2383182"/>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 name="Freccia ad arco 11"/>
            <p:cNvSpPr/>
            <p:nvPr/>
          </p:nvSpPr>
          <p:spPr>
            <a:xfrm>
              <a:off x="3211560" y="1118961"/>
              <a:ext cx="2568403" cy="2569093"/>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6" name="Titolo 1"/>
          <p:cNvSpPr txBox="1">
            <a:spLocks/>
          </p:cNvSpPr>
          <p:nvPr/>
        </p:nvSpPr>
        <p:spPr>
          <a:xfrm>
            <a:off x="457200" y="419100"/>
            <a:ext cx="8229600" cy="6699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it-IT" sz="2000" b="1" dirty="0">
                <a:solidFill>
                  <a:schemeClr val="accent1">
                    <a:lumMod val="75000"/>
                  </a:schemeClr>
                </a:solidFill>
                <a:latin typeface="Arial" panose="020B0604020202020204" pitchFamily="34" charset="0"/>
                <a:ea typeface="+mn-ea"/>
                <a:cs typeface="+mn-cs"/>
              </a:rPr>
              <a:t>Il ruolo dei servizi pubblici di prevenzione</a:t>
            </a:r>
            <a:endParaRPr lang="it-IT" sz="3200" dirty="0"/>
          </a:p>
        </p:txBody>
      </p:sp>
    </p:spTree>
    <p:extLst>
      <p:ext uri="{BB962C8B-B14F-4D97-AF65-F5344CB8AC3E}">
        <p14:creationId xmlns:p14="http://schemas.microsoft.com/office/powerpoint/2010/main" val="3497824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pPr>
              <a:defRPr/>
            </a:pPr>
            <a:fld id="{C436461D-CBE7-4A9B-B08A-84987076471E}" type="slidenum">
              <a:rPr lang="it-IT"/>
              <a:pPr>
                <a:defRPr/>
              </a:pPr>
              <a:t>15</a:t>
            </a:fld>
            <a:endParaRPr lang="it-IT"/>
          </a:p>
        </p:txBody>
      </p:sp>
      <p:sp>
        <p:nvSpPr>
          <p:cNvPr id="2" name="Titolo 1"/>
          <p:cNvSpPr txBox="1">
            <a:spLocks/>
          </p:cNvSpPr>
          <p:nvPr/>
        </p:nvSpPr>
        <p:spPr>
          <a:xfrm>
            <a:off x="184150" y="131763"/>
            <a:ext cx="8831263" cy="681037"/>
          </a:xfrm>
          <a:prstGeom prst="rect">
            <a:avLst/>
          </a:prstGeom>
        </p:spPr>
        <p:txBody>
          <a:bodyPr/>
          <a:lstStyle/>
          <a:p>
            <a:pPr algn="ctr"/>
            <a:r>
              <a:rPr lang="it-IT" sz="2000" b="1">
                <a:solidFill>
                  <a:srgbClr val="376092"/>
                </a:solidFill>
              </a:rPr>
              <a:t>RUOLO DEI SERVIZI DI PREVENZIONE: VIGILANZA CONTROLLO E ASSISTENZA</a:t>
            </a:r>
          </a:p>
          <a:p>
            <a:pPr algn="ctr"/>
            <a:endParaRPr lang="it-IT" sz="2400">
              <a:latin typeface="Calibri" pitchFamily="34" charset="0"/>
            </a:endParaRPr>
          </a:p>
          <a:p>
            <a:pPr algn="just">
              <a:buFontTx/>
              <a:buChar char="-"/>
            </a:pPr>
            <a:endParaRPr lang="it-IT" sz="2400">
              <a:latin typeface="Calibri" pitchFamily="34" charset="0"/>
            </a:endParaRPr>
          </a:p>
          <a:p>
            <a:pPr algn="just">
              <a:buClr>
                <a:srgbClr val="376092"/>
              </a:buClr>
              <a:buFontTx/>
              <a:buChar char="•"/>
            </a:pPr>
            <a:r>
              <a:rPr lang="it-IT" sz="2400">
                <a:latin typeface="Calibri" pitchFamily="34" charset="0"/>
              </a:rPr>
              <a:t> rilancio dell’igiene industriale: recupero delle competenze e potenziamento delle dotazioni in attrezzature; monitoraggi e indagini ambientali;</a:t>
            </a:r>
          </a:p>
          <a:p>
            <a:pPr algn="just">
              <a:buClr>
                <a:srgbClr val="376092"/>
              </a:buClr>
              <a:buFontTx/>
              <a:buChar char="•"/>
            </a:pPr>
            <a:r>
              <a:rPr lang="it-IT" sz="2400">
                <a:latin typeface="Calibri" pitchFamily="34" charset="0"/>
              </a:rPr>
              <a:t> attivazione di piani mirati di prevenzione e individuazione di indicatori di esito; </a:t>
            </a:r>
          </a:p>
          <a:p>
            <a:pPr algn="just">
              <a:buClr>
                <a:srgbClr val="376092"/>
              </a:buClr>
              <a:buFontTx/>
              <a:buChar char="•"/>
            </a:pPr>
            <a:r>
              <a:rPr lang="it-IT" sz="2400">
                <a:latin typeface="Calibri" pitchFamily="34" charset="0"/>
              </a:rPr>
              <a:t> utilizzo di check-list condivise;</a:t>
            </a:r>
          </a:p>
          <a:p>
            <a:pPr algn="just">
              <a:buClr>
                <a:srgbClr val="376092"/>
              </a:buClr>
              <a:buFontTx/>
              <a:buChar char="•"/>
            </a:pPr>
            <a:r>
              <a:rPr lang="it-IT" sz="2400">
                <a:latin typeface="Calibri" pitchFamily="34" charset="0"/>
              </a:rPr>
              <a:t> controllo della valutazioni dei rischi e della sua corretta applicazione in quanto elemento centrale del </a:t>
            </a:r>
          </a:p>
          <a:p>
            <a:pPr algn="just">
              <a:buClr>
                <a:srgbClr val="376092"/>
              </a:buClr>
            </a:pPr>
            <a:r>
              <a:rPr lang="it-IT" sz="2400">
                <a:latin typeface="Calibri" pitchFamily="34" charset="0"/>
              </a:rPr>
              <a:t>sistema interno di prevenzione aziendale;</a:t>
            </a:r>
          </a:p>
          <a:p>
            <a:pPr algn="just">
              <a:buClr>
                <a:srgbClr val="376092"/>
              </a:buClr>
              <a:buFontTx/>
              <a:buChar char="•"/>
            </a:pPr>
            <a:r>
              <a:rPr lang="it-IT" sz="2400">
                <a:latin typeface="Calibri" pitchFamily="34" charset="0"/>
              </a:rPr>
              <a:t> assistenza a lavoratori e imprese; realizzazione </a:t>
            </a:r>
          </a:p>
          <a:p>
            <a:pPr algn="just">
              <a:buClr>
                <a:srgbClr val="376092"/>
              </a:buClr>
            </a:pPr>
            <a:r>
              <a:rPr lang="it-IT" sz="2400">
                <a:latin typeface="Calibri" pitchFamily="34" charset="0"/>
              </a:rPr>
              <a:t>di iniziative di informazione/formazione</a:t>
            </a:r>
          </a:p>
          <a:p>
            <a:pPr algn="just">
              <a:buFontTx/>
              <a:buChar char="-"/>
            </a:pPr>
            <a:endParaRPr lang="it-IT" sz="2400">
              <a:latin typeface="Calibri" pitchFamily="34" charset="0"/>
            </a:endParaRPr>
          </a:p>
          <a:p>
            <a:pPr algn="just"/>
            <a:endParaRPr lang="it-IT" sz="2400">
              <a:latin typeface="Calibri" pitchFamily="34" charset="0"/>
            </a:endParaRPr>
          </a:p>
          <a:p>
            <a:pPr algn="just"/>
            <a:endParaRPr lang="it-IT" sz="2400">
              <a:latin typeface="Calibri" pitchFamily="34" charset="0"/>
            </a:endParaRPr>
          </a:p>
        </p:txBody>
      </p:sp>
      <p:sp>
        <p:nvSpPr>
          <p:cNvPr id="50179"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pic>
        <p:nvPicPr>
          <p:cNvPr id="50184" name="Picture 8" descr="Visualizza immagine di origine"/>
          <p:cNvPicPr>
            <a:picLocks noChangeAspect="1" noChangeArrowheads="1"/>
          </p:cNvPicPr>
          <p:nvPr/>
        </p:nvPicPr>
        <p:blipFill>
          <a:blip r:embed="rId2"/>
          <a:srcRect/>
          <a:stretch>
            <a:fillRect/>
          </a:stretch>
        </p:blipFill>
        <p:spPr bwMode="auto">
          <a:xfrm>
            <a:off x="6267450" y="4659313"/>
            <a:ext cx="2747963" cy="2062162"/>
          </a:xfrm>
          <a:prstGeom prst="rect">
            <a:avLst/>
          </a:prstGeom>
          <a:noFill/>
        </p:spPr>
      </p:pic>
    </p:spTree>
    <p:extLst>
      <p:ext uri="{BB962C8B-B14F-4D97-AF65-F5344CB8AC3E}">
        <p14:creationId xmlns:p14="http://schemas.microsoft.com/office/powerpoint/2010/main" val="3486824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pPr>
              <a:defRPr/>
            </a:pPr>
            <a:fld id="{7D496D9D-4495-4A54-A40F-7812CEB4435F}" type="slidenum">
              <a:rPr lang="it-IT"/>
              <a:pPr>
                <a:defRPr/>
              </a:pPr>
              <a:t>16</a:t>
            </a:fld>
            <a:endParaRPr lang="it-IT"/>
          </a:p>
        </p:txBody>
      </p:sp>
      <p:sp>
        <p:nvSpPr>
          <p:cNvPr id="2" name="Titolo 1"/>
          <p:cNvSpPr txBox="1">
            <a:spLocks/>
          </p:cNvSpPr>
          <p:nvPr/>
        </p:nvSpPr>
        <p:spPr>
          <a:xfrm>
            <a:off x="184150" y="131763"/>
            <a:ext cx="8831263" cy="681037"/>
          </a:xfrm>
          <a:prstGeom prst="rect">
            <a:avLst/>
          </a:prstGeom>
        </p:spPr>
        <p:txBody>
          <a:bodyPr/>
          <a:lstStyle/>
          <a:p>
            <a:pPr algn="ctr"/>
            <a:r>
              <a:rPr lang="it-IT" sz="2000" b="1">
                <a:solidFill>
                  <a:srgbClr val="376092"/>
                </a:solidFill>
              </a:rPr>
              <a:t>RUOLO DEI SERVIZI DI PREVENZIONE: STRATEGIE PER L’EMERSIONE E RICERCA ATTIVA DELLE M.P.</a:t>
            </a:r>
          </a:p>
          <a:p>
            <a:pPr algn="ctr"/>
            <a:endParaRPr lang="it-IT" sz="2400">
              <a:latin typeface="Calibri" pitchFamily="34" charset="0"/>
            </a:endParaRPr>
          </a:p>
          <a:p>
            <a:pPr algn="ctr"/>
            <a:endParaRPr lang="it-IT" sz="2400">
              <a:latin typeface="Calibri" pitchFamily="34" charset="0"/>
            </a:endParaRPr>
          </a:p>
          <a:p>
            <a:pPr algn="just">
              <a:buClr>
                <a:srgbClr val="376092"/>
              </a:buClr>
              <a:buFontTx/>
              <a:buChar char="•"/>
            </a:pPr>
            <a:r>
              <a:rPr lang="it-IT" sz="2400">
                <a:latin typeface="Calibri" pitchFamily="34" charset="0"/>
              </a:rPr>
              <a:t> alleanze con i MMG: formazione e definizione di percorsi e sinergie con i servizi di prevenzione; </a:t>
            </a:r>
          </a:p>
          <a:p>
            <a:pPr algn="just">
              <a:buClr>
                <a:srgbClr val="376092"/>
              </a:buClr>
              <a:buFontTx/>
              <a:buChar char="•"/>
            </a:pPr>
            <a:r>
              <a:rPr lang="it-IT" sz="2400">
                <a:latin typeface="Calibri" pitchFamily="34" charset="0"/>
              </a:rPr>
              <a:t> ricerca attiva delle MP: attuazione di accordi con il mondo ospedaliero per la ricerca delle patologie professionali, ad esempio inserendosi all’interno dei PDTA; </a:t>
            </a:r>
          </a:p>
          <a:p>
            <a:pPr algn="just">
              <a:buClr>
                <a:srgbClr val="376092"/>
              </a:buClr>
              <a:buFontTx/>
              <a:buChar char="•"/>
            </a:pPr>
            <a:r>
              <a:rPr lang="it-IT" sz="2400">
                <a:latin typeface="Calibri" pitchFamily="34" charset="0"/>
              </a:rPr>
              <a:t> esercizio della funzione specialistica attraverso l’attivazione e il potenziamento degli ambulatori di medicina del lavoro </a:t>
            </a:r>
          </a:p>
          <a:p>
            <a:pPr algn="just">
              <a:buClr>
                <a:srgbClr val="376092"/>
              </a:buClr>
              <a:buFontTx/>
              <a:buChar char="•"/>
            </a:pPr>
            <a:r>
              <a:rPr lang="it-IT" sz="2400">
                <a:latin typeface="Calibri" pitchFamily="34" charset="0"/>
              </a:rPr>
              <a:t> promozione di linguaggi comuni e approcci condivisi: appropriatezza delle denunce di MP;</a:t>
            </a:r>
          </a:p>
          <a:p>
            <a:pPr algn="just">
              <a:buClr>
                <a:srgbClr val="376092"/>
              </a:buClr>
              <a:buFontTx/>
              <a:buChar char="•"/>
            </a:pPr>
            <a:r>
              <a:rPr lang="it-IT" sz="2400">
                <a:latin typeface="Calibri" pitchFamily="34" charset="0"/>
              </a:rPr>
              <a:t> attivazione di tutti i registri specializzati previsti dalla norma (ReNaM; ReNaTuNS; bassa frazione)</a:t>
            </a:r>
          </a:p>
          <a:p>
            <a:pPr algn="just">
              <a:buClr>
                <a:srgbClr val="376092"/>
              </a:buClr>
              <a:buFontTx/>
              <a:buChar char="•"/>
            </a:pPr>
            <a:endParaRPr lang="it-IT" sz="2400">
              <a:latin typeface="Calibri" pitchFamily="34" charset="0"/>
            </a:endParaRPr>
          </a:p>
          <a:p>
            <a:pPr algn="just"/>
            <a:endParaRPr lang="it-IT" sz="2400">
              <a:latin typeface="Calibri" pitchFamily="34" charset="0"/>
            </a:endParaRPr>
          </a:p>
          <a:p>
            <a:pPr algn="just"/>
            <a:endParaRPr lang="it-IT" sz="2400">
              <a:latin typeface="Calibri" pitchFamily="34" charset="0"/>
            </a:endParaRPr>
          </a:p>
        </p:txBody>
      </p:sp>
      <p:sp>
        <p:nvSpPr>
          <p:cNvPr id="52227"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spTree>
    <p:extLst>
      <p:ext uri="{BB962C8B-B14F-4D97-AF65-F5344CB8AC3E}">
        <p14:creationId xmlns:p14="http://schemas.microsoft.com/office/powerpoint/2010/main" val="2251574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2A1789D0-1189-4B4A-BF3D-29B6A17594CE}" type="slidenum">
              <a:rPr lang="it-IT"/>
              <a:pPr>
                <a:defRPr/>
              </a:pPr>
              <a:t>17</a:t>
            </a:fld>
            <a:endParaRPr lang="it-IT"/>
          </a:p>
        </p:txBody>
      </p:sp>
      <p:sp>
        <p:nvSpPr>
          <p:cNvPr id="53250"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graphicFrame>
        <p:nvGraphicFramePr>
          <p:cNvPr id="4" name="Diagramma 3"/>
          <p:cNvGraphicFramePr/>
          <p:nvPr/>
        </p:nvGraphicFramePr>
        <p:xfrm>
          <a:off x="1447801" y="1587500"/>
          <a:ext cx="5978236" cy="3888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3659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B2A62AC0-DBD1-4EF4-8C31-EE2D47CC3398}" type="slidenum">
              <a:rPr lang="it-IT"/>
              <a:pPr>
                <a:defRPr/>
              </a:pPr>
              <a:t>18</a:t>
            </a:fld>
            <a:endParaRPr lang="it-IT"/>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EEF5900-C483-4EF6-9F79-2F58AD783487}" type="slidenum">
              <a:rPr lang="it-IT" sz="1200">
                <a:solidFill>
                  <a:schemeClr val="tx1">
                    <a:tint val="75000"/>
                  </a:schemeClr>
                </a:solidFill>
                <a:latin typeface="+mn-lt"/>
                <a:cs typeface="+mn-cs"/>
              </a:rPr>
              <a:pPr algn="r" fontAlgn="auto">
                <a:spcBef>
                  <a:spcPts val="0"/>
                </a:spcBef>
                <a:spcAft>
                  <a:spcPts val="0"/>
                </a:spcAft>
                <a:defRPr/>
              </a:pPr>
              <a:t>18</a:t>
            </a:fld>
            <a:endParaRPr lang="it-IT" sz="1200" dirty="0">
              <a:solidFill>
                <a:schemeClr val="tx1">
                  <a:tint val="75000"/>
                </a:schemeClr>
              </a:solidFill>
              <a:latin typeface="+mn-lt"/>
              <a:cs typeface="+mn-cs"/>
            </a:endParaRPr>
          </a:p>
        </p:txBody>
      </p:sp>
      <p:sp>
        <p:nvSpPr>
          <p:cNvPr id="8" name="Segnaposto contenuto 2">
            <a:extLst/>
          </p:cNvPr>
          <p:cNvSpPr txBox="1">
            <a:spLocks/>
          </p:cNvSpPr>
          <p:nvPr/>
        </p:nvSpPr>
        <p:spPr>
          <a:xfrm>
            <a:off x="306388" y="265113"/>
            <a:ext cx="8524875" cy="11985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Bef>
                <a:spcPct val="0"/>
              </a:spcBef>
              <a:spcAft>
                <a:spcPts val="0"/>
              </a:spcAft>
              <a:buFont typeface="Arial"/>
              <a:buNone/>
              <a:defRPr/>
            </a:pPr>
            <a:r>
              <a:rPr lang="it-IT" sz="2000" b="1" dirty="0">
                <a:solidFill>
                  <a:schemeClr val="accent1">
                    <a:lumMod val="75000"/>
                  </a:schemeClr>
                </a:solidFill>
                <a:latin typeface="Arial" panose="020B0604020202020204" pitchFamily="34" charset="0"/>
              </a:rPr>
              <a:t>Dalla prevenzione delle malattie alla promozione della salute per favorire comportamenti adeguati per tutti gli aspetti, sia lavorativi sia collegati agli stili di vita</a:t>
            </a:r>
          </a:p>
          <a:p>
            <a:pPr fontAlgn="auto">
              <a:spcAft>
                <a:spcPts val="0"/>
              </a:spcAft>
              <a:defRPr/>
            </a:pPr>
            <a:endParaRPr lang="it-IT" dirty="0"/>
          </a:p>
        </p:txBody>
      </p:sp>
      <p:sp>
        <p:nvSpPr>
          <p:cNvPr id="30724" name="CasellaDiTesto 3"/>
          <p:cNvSpPr txBox="1">
            <a:spLocks noChangeArrowheads="1"/>
          </p:cNvSpPr>
          <p:nvPr/>
        </p:nvSpPr>
        <p:spPr bwMode="auto">
          <a:xfrm>
            <a:off x="306388" y="1282700"/>
            <a:ext cx="8524875" cy="4718050"/>
          </a:xfrm>
          <a:prstGeom prst="rect">
            <a:avLst/>
          </a:prstGeom>
          <a:noFill/>
          <a:ln w="9525">
            <a:noFill/>
            <a:miter lim="800000"/>
            <a:headEnd/>
            <a:tailEnd/>
          </a:ln>
        </p:spPr>
        <p:txBody>
          <a:bodyPr>
            <a:spAutoFit/>
          </a:bodyPr>
          <a:lstStyle/>
          <a:p>
            <a:r>
              <a:rPr lang="it-IT" altLang="it-IT" sz="2400">
                <a:latin typeface="Calibri" pitchFamily="34" charset="0"/>
              </a:rPr>
              <a:t>Parlare di </a:t>
            </a:r>
            <a:r>
              <a:rPr lang="it-IT" altLang="it-IT" sz="2400" b="1">
                <a:latin typeface="Calibri" pitchFamily="34" charset="0"/>
              </a:rPr>
              <a:t>salute</a:t>
            </a:r>
            <a:r>
              <a:rPr lang="it-IT" altLang="it-IT" sz="2400">
                <a:latin typeface="Calibri" pitchFamily="34" charset="0"/>
              </a:rPr>
              <a:t> oggi significa considerare uno stato di completo benessere fisico, psichico e sociale, non consistente solo in un'assenza di malattia o d'infermità – definizione art. 2, co. 1, lett. o) del D.Lgs. 81/08</a:t>
            </a:r>
          </a:p>
          <a:p>
            <a:endParaRPr lang="it-IT" altLang="it-IT" sz="800">
              <a:latin typeface="Calibri" pitchFamily="34" charset="0"/>
            </a:endParaRPr>
          </a:p>
          <a:p>
            <a:r>
              <a:rPr lang="it-IT" altLang="it-IT" sz="2400">
                <a:latin typeface="Calibri" pitchFamily="34" charset="0"/>
              </a:rPr>
              <a:t>Parlare oggi di </a:t>
            </a:r>
            <a:r>
              <a:rPr lang="it-IT" altLang="it-IT" sz="2400" b="1">
                <a:latin typeface="Calibri" pitchFamily="34" charset="0"/>
              </a:rPr>
              <a:t>salute nei luoghi di lavoro</a:t>
            </a:r>
            <a:r>
              <a:rPr lang="it-IT" altLang="it-IT" sz="2400">
                <a:latin typeface="Calibri" pitchFamily="34" charset="0"/>
              </a:rPr>
              <a:t> non può prescindere dal dare per accertata l’applicazione delle norme di sicurezza dettate dalla normativa comunitaria. Non considerare solo la prevenzione di malattie professionali e infortuni ma la salute globale del lavoratore che passa attraverso anche la prevenzione delle MCNt</a:t>
            </a:r>
          </a:p>
          <a:p>
            <a:endParaRPr lang="it-IT" altLang="it-IT" sz="800">
              <a:latin typeface="Calibri" pitchFamily="34" charset="0"/>
            </a:endParaRPr>
          </a:p>
          <a:p>
            <a:r>
              <a:rPr lang="it-IT" altLang="it-IT" sz="2400">
                <a:latin typeface="Calibri" pitchFamily="34" charset="0"/>
              </a:rPr>
              <a:t>La salute, aspetto fondamentale della qualità della vita, è un bene essenziale per lo sviluppo personale ma anche per quello sociale ed economico.</a:t>
            </a:r>
          </a:p>
        </p:txBody>
      </p:sp>
      <p:sp>
        <p:nvSpPr>
          <p:cNvPr id="30725" name="Text Box 8"/>
          <p:cNvSpPr txBox="1">
            <a:spLocks noChangeArrowheads="1"/>
          </p:cNvSpPr>
          <p:nvPr/>
        </p:nvSpPr>
        <p:spPr bwMode="auto">
          <a:xfrm>
            <a:off x="2460625" y="5741988"/>
            <a:ext cx="6161088" cy="854075"/>
          </a:xfrm>
          <a:prstGeom prst="rect">
            <a:avLst/>
          </a:prstGeom>
          <a:noFill/>
          <a:ln w="28440" cap="sq">
            <a:solidFill>
              <a:srgbClr val="376092"/>
            </a:solidFill>
            <a:miter lim="800000"/>
            <a:headEnd/>
            <a:tailEnd/>
          </a:ln>
        </p:spPr>
        <p:txBody>
          <a:bodyPr lIns="90000" tIns="46800" rIns="90000" bIns="46800">
            <a:spAutoFit/>
          </a:bodyPr>
          <a:lstStyle/>
          <a:p>
            <a:pPr>
              <a:spcBef>
                <a:spcPts val="1500"/>
              </a:spcBef>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1600" b="1">
                <a:solidFill>
                  <a:srgbClr val="376092"/>
                </a:solidFill>
                <a:ea typeface="Microsoft YaHei" pitchFamily="34" charset="-122"/>
                <a:cs typeface="Lucida Sans Unicode" pitchFamily="34" charset="0"/>
              </a:rPr>
              <a:t>Le ricerche dimostrano che per ogni euro investito nella PSL si ottiene un rendimento compreso tra 2,5 e 4,8 euro per la riduzione dei costi legati al tasso di assenteismo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299CC9D3-8482-4436-8BE1-6633A1E2F105}" type="slidenum">
              <a:rPr lang="it-IT"/>
              <a:pPr>
                <a:defRPr/>
              </a:pPr>
              <a:t>19</a:t>
            </a:fld>
            <a:endParaRPr lang="it-IT"/>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15E745A-6BA1-42FE-AB2E-07CB751C64EF}" type="slidenum">
              <a:rPr lang="it-IT" sz="1200">
                <a:solidFill>
                  <a:schemeClr val="tx1">
                    <a:tint val="75000"/>
                  </a:schemeClr>
                </a:solidFill>
                <a:latin typeface="+mn-lt"/>
                <a:cs typeface="+mn-cs"/>
              </a:rPr>
              <a:pPr algn="r" fontAlgn="auto">
                <a:spcBef>
                  <a:spcPts val="0"/>
                </a:spcBef>
                <a:spcAft>
                  <a:spcPts val="0"/>
                </a:spcAft>
                <a:defRPr/>
              </a:pPr>
              <a:t>19</a:t>
            </a:fld>
            <a:endParaRPr lang="it-IT" sz="1200" dirty="0">
              <a:solidFill>
                <a:schemeClr val="tx1">
                  <a:tint val="75000"/>
                </a:schemeClr>
              </a:solidFill>
              <a:latin typeface="+mn-lt"/>
              <a:cs typeface="+mn-cs"/>
            </a:endParaRPr>
          </a:p>
        </p:txBody>
      </p:sp>
      <p:sp>
        <p:nvSpPr>
          <p:cNvPr id="31747" name="Segnaposto contenuto 2"/>
          <p:cNvSpPr txBox="1">
            <a:spLocks/>
          </p:cNvSpPr>
          <p:nvPr/>
        </p:nvSpPr>
        <p:spPr bwMode="auto">
          <a:xfrm>
            <a:off x="306388" y="265113"/>
            <a:ext cx="8524875" cy="1198562"/>
          </a:xfrm>
          <a:prstGeom prst="rect">
            <a:avLst/>
          </a:prstGeom>
          <a:noFill/>
          <a:ln w="9525">
            <a:noFill/>
            <a:miter lim="800000"/>
            <a:headEnd/>
            <a:tailEnd/>
          </a:ln>
        </p:spPr>
        <p:txBody>
          <a:bodyPr/>
          <a:lstStyle/>
          <a:p>
            <a:pPr algn="ctr">
              <a:buFont typeface="Arial" charset="0"/>
              <a:buNone/>
            </a:pPr>
            <a:r>
              <a:rPr lang="it-IT" sz="2000" b="1">
                <a:solidFill>
                  <a:srgbClr val="376092"/>
                </a:solidFill>
              </a:rPr>
              <a:t>Promozione della salute nei luoghi di lavoro</a:t>
            </a:r>
          </a:p>
          <a:p>
            <a:pPr>
              <a:spcBef>
                <a:spcPct val="20000"/>
              </a:spcBef>
              <a:buFont typeface="Arial" charset="0"/>
              <a:buChar char="•"/>
            </a:pPr>
            <a:endParaRPr lang="it-IT" sz="3200">
              <a:latin typeface="Calibri" pitchFamily="34" charset="0"/>
            </a:endParaRPr>
          </a:p>
        </p:txBody>
      </p:sp>
      <p:sp>
        <p:nvSpPr>
          <p:cNvPr id="31748" name="CasellaDiTesto 3"/>
          <p:cNvSpPr txBox="1">
            <a:spLocks noChangeArrowheads="1"/>
          </p:cNvSpPr>
          <p:nvPr/>
        </p:nvSpPr>
        <p:spPr bwMode="auto">
          <a:xfrm>
            <a:off x="306388" y="678295"/>
            <a:ext cx="8524875" cy="6432530"/>
          </a:xfrm>
          <a:prstGeom prst="rect">
            <a:avLst/>
          </a:prstGeom>
          <a:noFill/>
          <a:ln w="9525">
            <a:noFill/>
            <a:miter lim="800000"/>
            <a:headEnd/>
            <a:tailEnd/>
          </a:ln>
        </p:spPr>
        <p:txBody>
          <a:bodyPr>
            <a:spAutoFit/>
          </a:bodyPr>
          <a:lstStyle/>
          <a:p>
            <a:r>
              <a:rPr lang="it-IT" sz="2000" dirty="0">
                <a:latin typeface="+mj-lt"/>
              </a:rPr>
              <a:t>Il concetto di Promozione della Salute nei contesti occupazionali presuppone che un’azienda non solo attui tutte le misure per prevenire infortuni e malattie professionali, ma si impegni anche ad offrire ai propri lavoratori opportunità per migliorare la propria salute, riducendo i fattori di rischio generali e in particolare quelli maggiormente implicati nella genesi delle malattie croniche.</a:t>
            </a:r>
          </a:p>
          <a:p>
            <a:endParaRPr lang="it-IT" altLang="it-IT" sz="800" dirty="0">
              <a:latin typeface="Calibri" pitchFamily="34" charset="0"/>
            </a:endParaRPr>
          </a:p>
          <a:p>
            <a:r>
              <a:rPr lang="it-IT" sz="2000" i="1" dirty="0"/>
              <a:t>La promozione della salute nei luoghi di lavoro è lo sforzo congiunto dei datori di lavoro, lavoratori stessi e istituzioni/organizzazioni per migliorare la salute e il benessere dei lavoratori. </a:t>
            </a:r>
          </a:p>
          <a:p>
            <a:endParaRPr lang="it-IT" sz="800" i="1" dirty="0"/>
          </a:p>
          <a:p>
            <a:pPr defTabSz="91440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it-IT" sz="2000" dirty="0">
                <a:latin typeface="+mj-lt"/>
                <a:ea typeface="Microsoft YaHei" pitchFamily="34" charset="-122"/>
              </a:rPr>
              <a:t>E' un </a:t>
            </a:r>
            <a:r>
              <a:rPr lang="en-US" altLang="it-IT" sz="2000" dirty="0" err="1">
                <a:latin typeface="+mj-lt"/>
                <a:ea typeface="Microsoft YaHei" pitchFamily="34" charset="-122"/>
              </a:rPr>
              <a:t>processo</a:t>
            </a:r>
            <a:r>
              <a:rPr lang="en-US" altLang="it-IT" sz="2000" dirty="0">
                <a:latin typeface="+mj-lt"/>
                <a:ea typeface="Microsoft YaHei" pitchFamily="34" charset="-122"/>
              </a:rPr>
              <a:t> </a:t>
            </a:r>
            <a:r>
              <a:rPr lang="en-US" altLang="it-IT" sz="2000" dirty="0" err="1">
                <a:latin typeface="+mj-lt"/>
                <a:ea typeface="Microsoft YaHei" pitchFamily="34" charset="-122"/>
              </a:rPr>
              <a:t>che</a:t>
            </a:r>
            <a:r>
              <a:rPr lang="en-US" altLang="it-IT" sz="2000" dirty="0">
                <a:latin typeface="+mj-lt"/>
                <a:ea typeface="Microsoft YaHei" pitchFamily="34" charset="-122"/>
              </a:rPr>
              <a:t> non ha quasi </a:t>
            </a:r>
            <a:r>
              <a:rPr lang="en-US" altLang="it-IT" sz="2000" dirty="0" err="1">
                <a:latin typeface="+mj-lt"/>
                <a:ea typeface="Microsoft YaHei" pitchFamily="34" charset="-122"/>
              </a:rPr>
              <a:t>mai</a:t>
            </a:r>
            <a:r>
              <a:rPr lang="en-US" altLang="it-IT" sz="2000" dirty="0">
                <a:latin typeface="+mj-lt"/>
                <a:ea typeface="Microsoft YaHei" pitchFamily="34" charset="-122"/>
              </a:rPr>
              <a:t> un </a:t>
            </a:r>
            <a:r>
              <a:rPr lang="en-US" altLang="it-IT" sz="2000" dirty="0" err="1">
                <a:latin typeface="+mj-lt"/>
                <a:ea typeface="Microsoft YaHei" pitchFamily="34" charset="-122"/>
              </a:rPr>
              <a:t>risultato</a:t>
            </a:r>
            <a:r>
              <a:rPr lang="en-US" altLang="it-IT" sz="2000" dirty="0">
                <a:latin typeface="+mj-lt"/>
                <a:ea typeface="Microsoft YaHei" pitchFamily="34" charset="-122"/>
              </a:rPr>
              <a:t> </a:t>
            </a:r>
            <a:r>
              <a:rPr lang="en-US" altLang="it-IT" sz="2000" dirty="0" err="1">
                <a:latin typeface="+mj-lt"/>
                <a:ea typeface="Microsoft YaHei" pitchFamily="34" charset="-122"/>
              </a:rPr>
              <a:t>immediato</a:t>
            </a:r>
            <a:r>
              <a:rPr lang="en-US" altLang="it-IT" sz="2000" dirty="0">
                <a:latin typeface="+mj-lt"/>
                <a:ea typeface="Microsoft YaHei" pitchFamily="34" charset="-122"/>
              </a:rPr>
              <a:t>, ma </a:t>
            </a:r>
            <a:r>
              <a:rPr lang="en-US" altLang="it-IT" sz="2000" dirty="0" err="1">
                <a:latin typeface="+mj-lt"/>
                <a:ea typeface="Microsoft YaHei" pitchFamily="34" charset="-122"/>
              </a:rPr>
              <a:t>che</a:t>
            </a:r>
            <a:r>
              <a:rPr lang="en-US" altLang="it-IT" sz="2000" dirty="0">
                <a:latin typeface="+mj-lt"/>
                <a:ea typeface="Microsoft YaHei" pitchFamily="34" charset="-122"/>
              </a:rPr>
              <a:t> </a:t>
            </a:r>
            <a:r>
              <a:rPr lang="en-US" altLang="it-IT" sz="2000" dirty="0" err="1">
                <a:latin typeface="+mj-lt"/>
                <a:ea typeface="Microsoft YaHei" pitchFamily="34" charset="-122"/>
              </a:rPr>
              <a:t>quando</a:t>
            </a:r>
            <a:r>
              <a:rPr lang="en-US" altLang="it-IT" sz="2000" dirty="0">
                <a:latin typeface="+mj-lt"/>
                <a:ea typeface="Microsoft YaHei" pitchFamily="34" charset="-122"/>
              </a:rPr>
              <a:t> è </a:t>
            </a:r>
            <a:r>
              <a:rPr lang="en-US" altLang="it-IT" sz="2000" dirty="0" err="1">
                <a:latin typeface="+mj-lt"/>
                <a:ea typeface="Microsoft YaHei" pitchFamily="34" charset="-122"/>
              </a:rPr>
              <a:t>efficace</a:t>
            </a:r>
            <a:r>
              <a:rPr lang="en-US" altLang="it-IT" sz="2000" dirty="0">
                <a:latin typeface="+mj-lt"/>
                <a:ea typeface="Microsoft YaHei" pitchFamily="34" charset="-122"/>
              </a:rPr>
              <a:t> </a:t>
            </a:r>
            <a:r>
              <a:rPr lang="en-US" altLang="it-IT" sz="2000" dirty="0" err="1">
                <a:latin typeface="+mj-lt"/>
                <a:ea typeface="Microsoft YaHei" pitchFamily="34" charset="-122"/>
              </a:rPr>
              <a:t>rafforza</a:t>
            </a:r>
            <a:r>
              <a:rPr lang="en-US" altLang="it-IT" sz="2000" dirty="0">
                <a:latin typeface="+mj-lt"/>
                <a:ea typeface="Microsoft YaHei" pitchFamily="34" charset="-122"/>
              </a:rPr>
              <a:t> </a:t>
            </a:r>
            <a:r>
              <a:rPr lang="en-US" altLang="it-IT" sz="2000" dirty="0" err="1">
                <a:latin typeface="+mj-lt"/>
                <a:ea typeface="Microsoft YaHei" pitchFamily="34" charset="-122"/>
              </a:rPr>
              <a:t>l’abilità</a:t>
            </a:r>
            <a:r>
              <a:rPr lang="en-US" altLang="it-IT" sz="2000" dirty="0">
                <a:latin typeface="+mj-lt"/>
                <a:ea typeface="Microsoft YaHei" pitchFamily="34" charset="-122"/>
              </a:rPr>
              <a:t> e le </a:t>
            </a:r>
            <a:r>
              <a:rPr lang="en-US" altLang="it-IT" sz="2000" dirty="0" err="1">
                <a:latin typeface="+mj-lt"/>
                <a:ea typeface="Microsoft YaHei" pitchFamily="34" charset="-122"/>
              </a:rPr>
              <a:t>capacità</a:t>
            </a:r>
            <a:r>
              <a:rPr lang="en-US" altLang="it-IT" sz="2000" dirty="0">
                <a:latin typeface="+mj-lt"/>
                <a:ea typeface="Microsoft YaHei" pitchFamily="34" charset="-122"/>
              </a:rPr>
              <a:t> </a:t>
            </a:r>
            <a:r>
              <a:rPr lang="en-US" altLang="it-IT" sz="2000" dirty="0" err="1">
                <a:latin typeface="+mj-lt"/>
                <a:ea typeface="Microsoft YaHei" pitchFamily="34" charset="-122"/>
              </a:rPr>
              <a:t>degli</a:t>
            </a:r>
            <a:r>
              <a:rPr lang="en-US" altLang="it-IT" sz="2000" dirty="0">
                <a:latin typeface="+mj-lt"/>
                <a:ea typeface="Microsoft YaHei" pitchFamily="34" charset="-122"/>
              </a:rPr>
              <a:t> </a:t>
            </a:r>
            <a:r>
              <a:rPr lang="en-US" altLang="it-IT" sz="2000" dirty="0" err="1">
                <a:latin typeface="+mj-lt"/>
                <a:ea typeface="Microsoft YaHei" pitchFamily="34" charset="-122"/>
              </a:rPr>
              <a:t>individui</a:t>
            </a:r>
            <a:r>
              <a:rPr lang="en-US" altLang="it-IT" sz="2000" dirty="0">
                <a:latin typeface="+mj-lt"/>
                <a:ea typeface="Microsoft YaHei" pitchFamily="34" charset="-122"/>
              </a:rPr>
              <a:t> di </a:t>
            </a:r>
            <a:r>
              <a:rPr lang="en-US" altLang="it-IT" sz="2000" dirty="0" err="1">
                <a:latin typeface="+mj-lt"/>
                <a:ea typeface="Microsoft YaHei" pitchFamily="34" charset="-122"/>
              </a:rPr>
              <a:t>adottare</a:t>
            </a:r>
            <a:r>
              <a:rPr lang="en-US" altLang="it-IT" sz="2000" dirty="0">
                <a:latin typeface="+mj-lt"/>
                <a:ea typeface="Microsoft YaHei" pitchFamily="34" charset="-122"/>
              </a:rPr>
              <a:t> </a:t>
            </a:r>
            <a:r>
              <a:rPr lang="en-US" altLang="it-IT" sz="2000" dirty="0" err="1">
                <a:latin typeface="+mj-lt"/>
                <a:ea typeface="Microsoft YaHei" pitchFamily="34" charset="-122"/>
              </a:rPr>
              <a:t>comportamenti</a:t>
            </a:r>
            <a:r>
              <a:rPr lang="en-US" altLang="it-IT" sz="2000" dirty="0">
                <a:latin typeface="+mj-lt"/>
                <a:ea typeface="Microsoft YaHei" pitchFamily="34" charset="-122"/>
              </a:rPr>
              <a:t> </a:t>
            </a:r>
            <a:r>
              <a:rPr lang="en-US" altLang="it-IT" sz="2000" dirty="0" err="1">
                <a:latin typeface="+mj-lt"/>
                <a:ea typeface="Microsoft YaHei" pitchFamily="34" charset="-122"/>
              </a:rPr>
              <a:t>salutari</a:t>
            </a:r>
            <a:r>
              <a:rPr lang="en-US" altLang="it-IT" sz="2000" dirty="0">
                <a:latin typeface="+mj-lt"/>
                <a:ea typeface="Microsoft YaHei" pitchFamily="34" charset="-122"/>
              </a:rPr>
              <a:t> e la </a:t>
            </a:r>
            <a:r>
              <a:rPr lang="en-US" altLang="it-IT" sz="2000" dirty="0" err="1">
                <a:latin typeface="+mj-lt"/>
                <a:ea typeface="Microsoft YaHei" pitchFamily="34" charset="-122"/>
              </a:rPr>
              <a:t>capacità</a:t>
            </a:r>
            <a:r>
              <a:rPr lang="en-US" altLang="it-IT" sz="2000" dirty="0">
                <a:latin typeface="+mj-lt"/>
                <a:ea typeface="Microsoft YaHei" pitchFamily="34" charset="-122"/>
              </a:rPr>
              <a:t> di </a:t>
            </a:r>
            <a:r>
              <a:rPr lang="en-US" altLang="it-IT" sz="2000" dirty="0" err="1">
                <a:latin typeface="+mj-lt"/>
                <a:ea typeface="Microsoft YaHei" pitchFamily="34" charset="-122"/>
              </a:rPr>
              <a:t>gruppi</a:t>
            </a:r>
            <a:r>
              <a:rPr lang="en-US" altLang="it-IT" sz="2000" dirty="0">
                <a:latin typeface="+mj-lt"/>
                <a:ea typeface="Microsoft YaHei" pitchFamily="34" charset="-122"/>
              </a:rPr>
              <a:t> o </a:t>
            </a:r>
            <a:r>
              <a:rPr lang="en-US" altLang="it-IT" sz="2000" dirty="0" err="1">
                <a:latin typeface="+mj-lt"/>
                <a:ea typeface="Microsoft YaHei" pitchFamily="34" charset="-122"/>
              </a:rPr>
              <a:t>comunità</a:t>
            </a:r>
            <a:r>
              <a:rPr lang="en-US" altLang="it-IT" sz="2000" dirty="0">
                <a:latin typeface="+mj-lt"/>
                <a:ea typeface="Microsoft YaHei" pitchFamily="34" charset="-122"/>
              </a:rPr>
              <a:t> di </a:t>
            </a:r>
            <a:r>
              <a:rPr lang="en-US" altLang="it-IT" sz="2000" dirty="0" err="1">
                <a:latin typeface="+mj-lt"/>
                <a:ea typeface="Microsoft YaHei" pitchFamily="34" charset="-122"/>
              </a:rPr>
              <a:t>agire</a:t>
            </a:r>
            <a:r>
              <a:rPr lang="en-US" altLang="it-IT" sz="2000" dirty="0">
                <a:latin typeface="+mj-lt"/>
                <a:ea typeface="Microsoft YaHei" pitchFamily="34" charset="-122"/>
              </a:rPr>
              <a:t> </a:t>
            </a:r>
            <a:r>
              <a:rPr lang="en-US" altLang="it-IT" sz="2000" dirty="0" err="1">
                <a:latin typeface="+mj-lt"/>
                <a:ea typeface="Microsoft YaHei" pitchFamily="34" charset="-122"/>
              </a:rPr>
              <a:t>collettivamente</a:t>
            </a:r>
            <a:r>
              <a:rPr lang="en-US" altLang="it-IT" sz="2000" dirty="0">
                <a:latin typeface="+mj-lt"/>
                <a:ea typeface="Microsoft YaHei" pitchFamily="34" charset="-122"/>
              </a:rPr>
              <a:t> per </a:t>
            </a:r>
            <a:r>
              <a:rPr lang="en-US" altLang="it-IT" sz="2000" dirty="0" err="1">
                <a:latin typeface="+mj-lt"/>
                <a:ea typeface="Microsoft YaHei" pitchFamily="34" charset="-122"/>
              </a:rPr>
              <a:t>esercitare</a:t>
            </a:r>
            <a:r>
              <a:rPr lang="en-US" altLang="it-IT" sz="2000" dirty="0">
                <a:latin typeface="+mj-lt"/>
                <a:ea typeface="Microsoft YaHei" pitchFamily="34" charset="-122"/>
              </a:rPr>
              <a:t> un </a:t>
            </a:r>
            <a:r>
              <a:rPr lang="en-US" altLang="it-IT" sz="2000" dirty="0" err="1">
                <a:latin typeface="+mj-lt"/>
                <a:ea typeface="Microsoft YaHei" pitchFamily="34" charset="-122"/>
              </a:rPr>
              <a:t>controllo</a:t>
            </a:r>
            <a:r>
              <a:rPr lang="en-US" altLang="it-IT" sz="2000" dirty="0">
                <a:latin typeface="+mj-lt"/>
                <a:ea typeface="Microsoft YaHei" pitchFamily="34" charset="-122"/>
              </a:rPr>
              <a:t> sui </a:t>
            </a:r>
            <a:r>
              <a:rPr lang="en-US" altLang="it-IT" sz="2000" dirty="0" err="1">
                <a:latin typeface="+mj-lt"/>
                <a:ea typeface="Microsoft YaHei" pitchFamily="34" charset="-122"/>
              </a:rPr>
              <a:t>determinanti</a:t>
            </a:r>
            <a:r>
              <a:rPr lang="en-US" altLang="it-IT" sz="2000" dirty="0">
                <a:latin typeface="+mj-lt"/>
                <a:ea typeface="Microsoft YaHei" pitchFamily="34" charset="-122"/>
              </a:rPr>
              <a:t> </a:t>
            </a:r>
            <a:r>
              <a:rPr lang="en-US" altLang="it-IT" sz="2000" dirty="0" err="1">
                <a:latin typeface="+mj-lt"/>
                <a:ea typeface="Microsoft YaHei" pitchFamily="34" charset="-122"/>
              </a:rPr>
              <a:t>della</a:t>
            </a:r>
            <a:r>
              <a:rPr lang="en-US" altLang="it-IT" sz="2000" dirty="0">
                <a:latin typeface="+mj-lt"/>
                <a:ea typeface="Microsoft YaHei" pitchFamily="34" charset="-122"/>
              </a:rPr>
              <a:t> salute: </a:t>
            </a:r>
          </a:p>
          <a:p>
            <a:pPr defTabSz="91440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it-IT" sz="800" dirty="0">
                <a:solidFill>
                  <a:srgbClr val="595959"/>
                </a:solidFill>
                <a:latin typeface="Calibri" pitchFamily="34" charset="0"/>
                <a:ea typeface="Microsoft YaHei" pitchFamily="34" charset="-122"/>
              </a:rPr>
              <a:t>                           </a:t>
            </a:r>
          </a:p>
          <a:p>
            <a:pPr algn="ctr" defTabSz="91440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it-IT" sz="2000" b="1" i="1" dirty="0">
                <a:solidFill>
                  <a:srgbClr val="C00000"/>
                </a:solidFill>
                <a:latin typeface="Calibri" pitchFamily="34" charset="0"/>
                <a:ea typeface="Microsoft YaHei" pitchFamily="34" charset="-122"/>
              </a:rPr>
              <a:t>EMPOWERMENT</a:t>
            </a:r>
          </a:p>
          <a:p>
            <a:pPr algn="ctr" defTabSz="91440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it-IT" sz="2000" b="1" i="1" dirty="0">
                <a:solidFill>
                  <a:srgbClr val="C00000"/>
                </a:solidFill>
                <a:latin typeface="Calibri" pitchFamily="34" charset="0"/>
                <a:ea typeface="Microsoft YaHei" pitchFamily="34" charset="-122"/>
              </a:rPr>
              <a:t>(</a:t>
            </a:r>
            <a:r>
              <a:rPr lang="en-US" altLang="it-IT" sz="2000" b="1" i="1" dirty="0" err="1">
                <a:solidFill>
                  <a:srgbClr val="C00000"/>
                </a:solidFill>
                <a:latin typeface="Calibri" pitchFamily="34" charset="0"/>
                <a:ea typeface="Microsoft YaHei" pitchFamily="34" charset="-122"/>
              </a:rPr>
              <a:t>responsabilizzazione</a:t>
            </a:r>
            <a:r>
              <a:rPr lang="en-US" altLang="it-IT" sz="2000" b="1" i="1" dirty="0">
                <a:solidFill>
                  <a:srgbClr val="C00000"/>
                </a:solidFill>
                <a:latin typeface="Calibri" pitchFamily="34" charset="0"/>
                <a:ea typeface="Microsoft YaHei" pitchFamily="34" charset="-122"/>
              </a:rPr>
              <a:t>)</a:t>
            </a:r>
          </a:p>
          <a:p>
            <a:pPr algn="ctr" defTabSz="91440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it-IT" sz="800" b="1" i="1" dirty="0">
              <a:solidFill>
                <a:srgbClr val="595959"/>
              </a:solidFill>
              <a:latin typeface="Calibri" pitchFamily="34" charset="0"/>
              <a:ea typeface="Microsoft YaHei" pitchFamily="34" charset="-122"/>
            </a:endParaRPr>
          </a:p>
          <a:p>
            <a:pPr algn="ctr" defTabSz="91440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it-IT" sz="2000" b="1" dirty="0" err="1">
                <a:latin typeface="Calibri" pitchFamily="34" charset="0"/>
                <a:ea typeface="Microsoft YaHei" pitchFamily="34" charset="-122"/>
              </a:rPr>
              <a:t>processo</a:t>
            </a:r>
            <a:r>
              <a:rPr lang="en-US" altLang="it-IT" sz="2000" b="1" dirty="0">
                <a:latin typeface="Calibri" pitchFamily="34" charset="0"/>
                <a:ea typeface="Microsoft YaHei" pitchFamily="34" charset="-122"/>
              </a:rPr>
              <a:t> </a:t>
            </a:r>
            <a:r>
              <a:rPr lang="en-US" altLang="it-IT" sz="2000" b="1" dirty="0" err="1">
                <a:latin typeface="Calibri" pitchFamily="34" charset="0"/>
                <a:ea typeface="Microsoft YaHei" pitchFamily="34" charset="-122"/>
              </a:rPr>
              <a:t>attraverso</a:t>
            </a:r>
            <a:r>
              <a:rPr lang="en-US" altLang="it-IT" sz="2000" b="1" dirty="0">
                <a:latin typeface="Calibri" pitchFamily="34" charset="0"/>
                <a:ea typeface="Microsoft YaHei" pitchFamily="34" charset="-122"/>
              </a:rPr>
              <a:t> </a:t>
            </a:r>
            <a:r>
              <a:rPr lang="en-US" altLang="it-IT" sz="2000" b="1" dirty="0" err="1">
                <a:latin typeface="Calibri" pitchFamily="34" charset="0"/>
                <a:ea typeface="Microsoft YaHei" pitchFamily="34" charset="-122"/>
              </a:rPr>
              <a:t>il</a:t>
            </a:r>
            <a:r>
              <a:rPr lang="en-US" altLang="it-IT" sz="2000" b="1" dirty="0">
                <a:latin typeface="Calibri" pitchFamily="34" charset="0"/>
                <a:ea typeface="Microsoft YaHei" pitchFamily="34" charset="-122"/>
              </a:rPr>
              <a:t> quale le </a:t>
            </a:r>
            <a:r>
              <a:rPr lang="en-US" altLang="it-IT" sz="2000" b="1" dirty="0" err="1">
                <a:latin typeface="Calibri" pitchFamily="34" charset="0"/>
                <a:ea typeface="Microsoft YaHei" pitchFamily="34" charset="-122"/>
              </a:rPr>
              <a:t>persone</a:t>
            </a:r>
            <a:r>
              <a:rPr lang="en-US" altLang="it-IT" sz="2000" b="1" dirty="0">
                <a:latin typeface="Calibri" pitchFamily="34" charset="0"/>
                <a:ea typeface="Microsoft YaHei" pitchFamily="34" charset="-122"/>
              </a:rPr>
              <a:t> </a:t>
            </a:r>
            <a:r>
              <a:rPr lang="en-US" altLang="it-IT" sz="2000" b="1" dirty="0" err="1">
                <a:latin typeface="Calibri" pitchFamily="34" charset="0"/>
                <a:ea typeface="Microsoft YaHei" pitchFamily="34" charset="-122"/>
              </a:rPr>
              <a:t>acquisiscono</a:t>
            </a:r>
            <a:r>
              <a:rPr lang="en-US" altLang="it-IT" sz="2000" b="1" dirty="0">
                <a:latin typeface="Calibri" pitchFamily="34" charset="0"/>
                <a:ea typeface="Microsoft YaHei" pitchFamily="34" charset="-122"/>
              </a:rPr>
              <a:t> </a:t>
            </a:r>
            <a:r>
              <a:rPr lang="en-US" altLang="it-IT" sz="2000" b="1" dirty="0" err="1">
                <a:latin typeface="Calibri" pitchFamily="34" charset="0"/>
                <a:ea typeface="Microsoft YaHei" pitchFamily="34" charset="-122"/>
              </a:rPr>
              <a:t>il</a:t>
            </a:r>
            <a:r>
              <a:rPr lang="en-US" altLang="it-IT" sz="2000" b="1" dirty="0">
                <a:latin typeface="Calibri" pitchFamily="34" charset="0"/>
                <a:ea typeface="Microsoft YaHei" pitchFamily="34" charset="-122"/>
              </a:rPr>
              <a:t> </a:t>
            </a:r>
            <a:r>
              <a:rPr lang="en-US" altLang="it-IT" sz="2000" b="1" dirty="0" err="1">
                <a:latin typeface="Calibri" pitchFamily="34" charset="0"/>
                <a:ea typeface="Microsoft YaHei" pitchFamily="34" charset="-122"/>
              </a:rPr>
              <a:t>controllo</a:t>
            </a:r>
            <a:r>
              <a:rPr lang="en-US" altLang="it-IT" sz="2000" b="1" dirty="0">
                <a:latin typeface="Calibri" pitchFamily="34" charset="0"/>
                <a:ea typeface="Microsoft YaHei" pitchFamily="34" charset="-122"/>
              </a:rPr>
              <a:t> </a:t>
            </a:r>
            <a:r>
              <a:rPr lang="en-US" altLang="it-IT" sz="2000" b="1" dirty="0" err="1">
                <a:latin typeface="Calibri" pitchFamily="34" charset="0"/>
                <a:ea typeface="Microsoft YaHei" pitchFamily="34" charset="-122"/>
              </a:rPr>
              <a:t>sulla</a:t>
            </a:r>
            <a:r>
              <a:rPr lang="en-US" altLang="it-IT" sz="2000" b="1" dirty="0">
                <a:latin typeface="Calibri" pitchFamily="34" charset="0"/>
                <a:ea typeface="Microsoft YaHei" pitchFamily="34" charset="-122"/>
              </a:rPr>
              <a:t> propria vita e </a:t>
            </a:r>
            <a:r>
              <a:rPr lang="en-US" altLang="it-IT" sz="2000" b="1" dirty="0" err="1">
                <a:latin typeface="Calibri" pitchFamily="34" charset="0"/>
                <a:ea typeface="Microsoft YaHei" pitchFamily="34" charset="-122"/>
              </a:rPr>
              <a:t>sul</a:t>
            </a:r>
            <a:r>
              <a:rPr lang="en-US" altLang="it-IT" sz="2000" b="1" dirty="0">
                <a:latin typeface="Calibri" pitchFamily="34" charset="0"/>
                <a:ea typeface="Microsoft YaHei" pitchFamily="34" charset="-122"/>
              </a:rPr>
              <a:t> proprio </a:t>
            </a:r>
            <a:r>
              <a:rPr lang="en-US" altLang="it-IT" sz="2000" b="1" dirty="0" err="1">
                <a:latin typeface="Calibri" pitchFamily="34" charset="0"/>
                <a:ea typeface="Microsoft YaHei" pitchFamily="34" charset="-122"/>
              </a:rPr>
              <a:t>contesto</a:t>
            </a:r>
            <a:r>
              <a:rPr lang="en-US" altLang="it-IT" sz="2000" b="1" dirty="0">
                <a:latin typeface="Calibri" pitchFamily="34" charset="0"/>
                <a:ea typeface="Microsoft YaHei" pitchFamily="34" charset="-122"/>
              </a:rPr>
              <a:t> </a:t>
            </a:r>
            <a:r>
              <a:rPr lang="en-US" altLang="it-IT" sz="2000" b="1" dirty="0" err="1">
                <a:latin typeface="Calibri" pitchFamily="34" charset="0"/>
                <a:ea typeface="Microsoft YaHei" pitchFamily="34" charset="-122"/>
              </a:rPr>
              <a:t>ambientale</a:t>
            </a:r>
            <a:endParaRPr lang="en-US" altLang="it-IT" sz="2000" b="1" dirty="0">
              <a:latin typeface="Calibri" pitchFamily="34" charset="0"/>
              <a:ea typeface="Microsoft YaHei" pitchFamily="34" charset="-122"/>
            </a:endParaRPr>
          </a:p>
          <a:p>
            <a:endParaRPr lang="it-IT" sz="2400" i="1" dirty="0"/>
          </a:p>
          <a:p>
            <a:endParaRPr lang="it-IT" altLang="it-IT" sz="2400" dirty="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DAA41AF9-CD3B-4974-BCBA-CC802E2D8597}" type="slidenum">
              <a:rPr lang="it-IT"/>
              <a:pPr>
                <a:defRPr/>
              </a:pPr>
              <a:t>2</a:t>
            </a:fld>
            <a:endParaRPr lang="it-IT"/>
          </a:p>
        </p:txBody>
      </p:sp>
      <p:sp>
        <p:nvSpPr>
          <p:cNvPr id="15362" name="Line 4"/>
          <p:cNvSpPr>
            <a:spLocks noChangeShapeType="1"/>
          </p:cNvSpPr>
          <p:nvPr/>
        </p:nvSpPr>
        <p:spPr bwMode="auto">
          <a:xfrm>
            <a:off x="0" y="6092825"/>
            <a:ext cx="684213" cy="1588"/>
          </a:xfrm>
          <a:prstGeom prst="line">
            <a:avLst/>
          </a:prstGeom>
          <a:noFill/>
          <a:ln w="28440" cap="sq">
            <a:solidFill>
              <a:srgbClr val="FFFFFF"/>
            </a:solidFill>
            <a:miter lim="800000"/>
            <a:headEnd/>
            <a:tailEnd/>
          </a:ln>
        </p:spPr>
        <p:txBody>
          <a:bodyPr/>
          <a:lstStyle/>
          <a:p>
            <a:endParaRPr lang="it-IT"/>
          </a:p>
        </p:txBody>
      </p:sp>
      <p:pic>
        <p:nvPicPr>
          <p:cNvPr id="15363" name="Picture 6"/>
          <p:cNvPicPr>
            <a:picLocks noChangeAspect="1" noChangeArrowheads="1"/>
          </p:cNvPicPr>
          <p:nvPr/>
        </p:nvPicPr>
        <p:blipFill>
          <a:blip r:embed="rId3"/>
          <a:srcRect/>
          <a:stretch>
            <a:fillRect/>
          </a:stretch>
        </p:blipFill>
        <p:spPr bwMode="auto">
          <a:xfrm>
            <a:off x="1049338" y="0"/>
            <a:ext cx="7699375" cy="3389313"/>
          </a:xfrm>
          <a:prstGeom prst="rect">
            <a:avLst/>
          </a:prstGeom>
          <a:noFill/>
          <a:ln w="9525">
            <a:noFill/>
            <a:miter lim="800000"/>
            <a:headEnd/>
            <a:tailEnd/>
          </a:ln>
        </p:spPr>
      </p:pic>
      <p:sp>
        <p:nvSpPr>
          <p:cNvPr id="15364" name="Text Box 7"/>
          <p:cNvSpPr txBox="1">
            <a:spLocks noChangeArrowheads="1"/>
          </p:cNvSpPr>
          <p:nvPr/>
        </p:nvSpPr>
        <p:spPr bwMode="auto">
          <a:xfrm>
            <a:off x="1255713" y="1528763"/>
            <a:ext cx="4581525" cy="5475287"/>
          </a:xfrm>
          <a:prstGeom prst="rect">
            <a:avLst/>
          </a:prstGeom>
          <a:noFill/>
          <a:ln w="9525">
            <a:noFill/>
            <a:miter lim="800000"/>
            <a:headEnd/>
            <a:tailEnd/>
          </a:ln>
        </p:spPr>
        <p:txBody>
          <a:bodyPr lIns="90000" tIns="46800" rIns="90000" bIns="46800">
            <a:spAutoFit/>
          </a:bodyPr>
          <a:lstStyle/>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Prevenzione</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Emersione </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Conoscenza</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Monitoraggio</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Promozione</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Total Worker Health</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Competenze</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Sinergie</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Alleanze</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Appropriatezza</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Empowerment</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Equità</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Formazione</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altLang="it-IT" sz="2400" b="1" i="1">
                <a:solidFill>
                  <a:srgbClr val="0000CC"/>
                </a:solidFill>
                <a:ea typeface="Arial Unicode MS" pitchFamily="34" charset="-128"/>
                <a:cs typeface="Arial Unicode MS" pitchFamily="34" charset="-128"/>
              </a:rPr>
              <a:t>….</a:t>
            </a:r>
          </a:p>
          <a:p>
            <a:pPr>
              <a:lnSpc>
                <a:spcPct val="93000"/>
              </a:lnSpc>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it-IT" altLang="it-IT" sz="3200" b="1" i="1">
              <a:solidFill>
                <a:srgbClr val="0000CC"/>
              </a:solidFill>
              <a:ea typeface="Arial Unicode MS" pitchFamily="34" charset="-128"/>
              <a:cs typeface="Arial Unicode MS" pitchFamily="34" charset="-128"/>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1AFB246C-01F7-45BA-ACAE-54048DB98917}" type="slidenum">
              <a:rPr lang="it-IT"/>
              <a:pPr>
                <a:defRPr/>
              </a:pPr>
              <a:t>20</a:t>
            </a:fld>
            <a:endParaRPr lang="it-IT"/>
          </a:p>
        </p:txBody>
      </p:sp>
      <p:sp>
        <p:nvSpPr>
          <p:cNvPr id="2" name="Titolo 1"/>
          <p:cNvSpPr txBox="1">
            <a:spLocks/>
          </p:cNvSpPr>
          <p:nvPr/>
        </p:nvSpPr>
        <p:spPr>
          <a:xfrm>
            <a:off x="184150" y="131763"/>
            <a:ext cx="8831263" cy="127793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it-IT" sz="2000" b="1" dirty="0">
                <a:solidFill>
                  <a:schemeClr val="accent1">
                    <a:lumMod val="75000"/>
                  </a:schemeClr>
                </a:solidFill>
                <a:latin typeface="Arial" panose="020B0604020202020204" pitchFamily="34" charset="0"/>
                <a:ea typeface="+mn-ea"/>
                <a:cs typeface="+mn-cs"/>
              </a:rPr>
              <a:t>Dimensione del problema: dati sulle malattie croniche non trasmissibili</a:t>
            </a:r>
          </a:p>
          <a:p>
            <a:pPr fontAlgn="auto">
              <a:spcAft>
                <a:spcPts val="0"/>
              </a:spcAft>
              <a:defRPr/>
            </a:pPr>
            <a:endParaRPr lang="it-IT" sz="2400" dirty="0"/>
          </a:p>
        </p:txBody>
      </p:sp>
      <p:sp>
        <p:nvSpPr>
          <p:cNvPr id="4" name="Rectangle 1"/>
          <p:cNvSpPr txBox="1">
            <a:spLocks noChangeArrowheads="1"/>
          </p:cNvSpPr>
          <p:nvPr/>
        </p:nvSpPr>
        <p:spPr bwMode="auto">
          <a:xfrm>
            <a:off x="390525" y="667473"/>
            <a:ext cx="8201025" cy="4287837"/>
          </a:xfrm>
          <a:prstGeom prst="rect">
            <a:avLst/>
          </a:prstGeom>
          <a:noFill/>
          <a:ln w="9525">
            <a:noFill/>
            <a:miter lim="800000"/>
            <a:headEnd/>
            <a:tailEnd/>
          </a:ln>
        </p:spPr>
        <p:txBody>
          <a:bodyPr lIns="92160" tIns="46080" rIns="92160" bIns="46080"/>
          <a:lstStyle/>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solidFill>
                  <a:srgbClr val="4A4B4A"/>
                </a:solidFill>
                <a:latin typeface="Calibri" pitchFamily="34" charset="0"/>
              </a:rPr>
              <a:t>Si stima che 36 dei 57 milioni di decessi verificatisi nel mondo</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solidFill>
                  <a:srgbClr val="4A4B4A"/>
                </a:solidFill>
                <a:latin typeface="Calibri" pitchFamily="34" charset="0"/>
              </a:rPr>
              <a:t>nel 2008, ovvero il 63%, sono stati causati da malattie non</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solidFill>
                  <a:srgbClr val="4A4B4A"/>
                </a:solidFill>
                <a:latin typeface="Calibri" pitchFamily="34" charset="0"/>
              </a:rPr>
              <a:t>trasmissibili, inclusi in primo luogo </a:t>
            </a:r>
            <a:r>
              <a:rPr lang="it-IT" altLang="it-IT" sz="2400" dirty="0">
                <a:solidFill>
                  <a:srgbClr val="C40000"/>
                </a:solidFill>
                <a:latin typeface="Calibri" pitchFamily="34" charset="0"/>
              </a:rPr>
              <a:t>le malattie cardiovascolari</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solidFill>
                  <a:srgbClr val="4A4B4A"/>
                </a:solidFill>
                <a:latin typeface="Calibri" pitchFamily="34" charset="0"/>
              </a:rPr>
              <a:t>(48% delle malattie non trasmissibili), </a:t>
            </a:r>
            <a:r>
              <a:rPr lang="it-IT" altLang="it-IT" sz="2400" dirty="0">
                <a:solidFill>
                  <a:srgbClr val="C40000"/>
                </a:solidFill>
                <a:latin typeface="Calibri" pitchFamily="34" charset="0"/>
              </a:rPr>
              <a:t>i tumori </a:t>
            </a:r>
            <a:r>
              <a:rPr lang="it-IT" altLang="it-IT" sz="2400" dirty="0">
                <a:solidFill>
                  <a:srgbClr val="4A4B4A"/>
                </a:solidFill>
                <a:latin typeface="Calibri" pitchFamily="34" charset="0"/>
              </a:rPr>
              <a:t>(21%), </a:t>
            </a:r>
            <a:r>
              <a:rPr lang="it-IT" altLang="it-IT" sz="2400" dirty="0">
                <a:solidFill>
                  <a:srgbClr val="C40000"/>
                </a:solidFill>
                <a:latin typeface="Calibri" pitchFamily="34" charset="0"/>
              </a:rPr>
              <a:t>le</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solidFill>
                  <a:srgbClr val="C40000"/>
                </a:solidFill>
                <a:latin typeface="Calibri" pitchFamily="34" charset="0"/>
              </a:rPr>
              <a:t>patologie respiratorie croniche </a:t>
            </a:r>
            <a:r>
              <a:rPr lang="it-IT" altLang="it-IT" sz="2400" dirty="0">
                <a:solidFill>
                  <a:srgbClr val="4A4B4A"/>
                </a:solidFill>
                <a:latin typeface="Calibri" pitchFamily="34" charset="0"/>
              </a:rPr>
              <a:t>(12%) e </a:t>
            </a:r>
            <a:r>
              <a:rPr lang="it-IT" altLang="it-IT" sz="2400" dirty="0">
                <a:solidFill>
                  <a:srgbClr val="C40000"/>
                </a:solidFill>
                <a:latin typeface="Calibri" pitchFamily="34" charset="0"/>
              </a:rPr>
              <a:t>il diabete </a:t>
            </a:r>
            <a:r>
              <a:rPr lang="it-IT" altLang="it-IT" sz="2400" dirty="0">
                <a:solidFill>
                  <a:srgbClr val="4A4B4A"/>
                </a:solidFill>
                <a:latin typeface="Calibri" pitchFamily="34" charset="0"/>
              </a:rPr>
              <a:t>(3,5%)</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it-IT" altLang="it-IT" sz="800" dirty="0">
              <a:solidFill>
                <a:srgbClr val="4A4B4A"/>
              </a:solidFill>
              <a:latin typeface="Calibri" pitchFamily="34" charset="0"/>
            </a:endParaRP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latin typeface="Calibri" pitchFamily="34" charset="0"/>
              </a:rPr>
              <a:t>In Europa, l’86% delle morti sono determinate da patologie</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latin typeface="Calibri" pitchFamily="34" charset="0"/>
              </a:rPr>
              <a:t>croniche - </a:t>
            </a:r>
            <a:r>
              <a:rPr lang="it-IT" altLang="it-IT" sz="2400" dirty="0">
                <a:solidFill>
                  <a:srgbClr val="C00000"/>
                </a:solidFill>
                <a:latin typeface="Calibri" pitchFamily="34" charset="0"/>
              </a:rPr>
              <a:t>malattie cardiovascolari </a:t>
            </a:r>
            <a:r>
              <a:rPr lang="it-IT" altLang="it-IT" sz="2400" dirty="0">
                <a:solidFill>
                  <a:srgbClr val="000000"/>
                </a:solidFill>
                <a:latin typeface="Calibri" pitchFamily="34" charset="0"/>
              </a:rPr>
              <a:t>e </a:t>
            </a:r>
            <a:r>
              <a:rPr lang="it-IT" altLang="it-IT" sz="2400" dirty="0">
                <a:solidFill>
                  <a:srgbClr val="C00000"/>
                </a:solidFill>
                <a:latin typeface="Calibri" pitchFamily="34" charset="0"/>
              </a:rPr>
              <a:t>respiratorie, tumori</a:t>
            </a:r>
            <a:r>
              <a:rPr lang="it-IT" altLang="it-IT" sz="2400" dirty="0">
                <a:solidFill>
                  <a:srgbClr val="000000"/>
                </a:solidFill>
                <a:latin typeface="Calibri" pitchFamily="34" charset="0"/>
              </a:rPr>
              <a:t>,</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solidFill>
                  <a:srgbClr val="C00000"/>
                </a:solidFill>
                <a:latin typeface="Calibri" pitchFamily="34" charset="0"/>
              </a:rPr>
              <a:t>diabete</a:t>
            </a:r>
            <a:r>
              <a:rPr lang="it-IT" altLang="it-IT" sz="2400" dirty="0">
                <a:solidFill>
                  <a:srgbClr val="000000"/>
                </a:solidFill>
                <a:latin typeface="Calibri" pitchFamily="34" charset="0"/>
              </a:rPr>
              <a:t> </a:t>
            </a:r>
            <a:r>
              <a:rPr lang="it-IT" altLang="it-IT" sz="2400" dirty="0">
                <a:latin typeface="Calibri" pitchFamily="34" charset="0"/>
              </a:rPr>
              <a:t>- che hanno in comune quattro principali fattori di</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latin typeface="Calibri" pitchFamily="34" charset="0"/>
              </a:rPr>
              <a:t>rischio: </a:t>
            </a:r>
            <a:r>
              <a:rPr lang="it-IT" altLang="it-IT" sz="2400" dirty="0">
                <a:solidFill>
                  <a:srgbClr val="C00000"/>
                </a:solidFill>
                <a:latin typeface="Calibri" pitchFamily="34" charset="0"/>
              </a:rPr>
              <a:t>fumo</a:t>
            </a:r>
            <a:r>
              <a:rPr lang="it-IT" altLang="it-IT" sz="2400" dirty="0">
                <a:solidFill>
                  <a:srgbClr val="000000"/>
                </a:solidFill>
                <a:latin typeface="Calibri" pitchFamily="34" charset="0"/>
              </a:rPr>
              <a:t>, </a:t>
            </a:r>
            <a:r>
              <a:rPr lang="it-IT" altLang="it-IT" sz="2400" dirty="0">
                <a:solidFill>
                  <a:srgbClr val="C00000"/>
                </a:solidFill>
                <a:latin typeface="Calibri" pitchFamily="34" charset="0"/>
              </a:rPr>
              <a:t>abuso di alcol</a:t>
            </a:r>
            <a:r>
              <a:rPr lang="it-IT" altLang="it-IT" sz="2400" dirty="0">
                <a:solidFill>
                  <a:srgbClr val="000000"/>
                </a:solidFill>
                <a:latin typeface="Calibri" pitchFamily="34" charset="0"/>
              </a:rPr>
              <a:t>, </a:t>
            </a:r>
            <a:r>
              <a:rPr lang="it-IT" altLang="it-IT" sz="2400" dirty="0">
                <a:solidFill>
                  <a:srgbClr val="C00000"/>
                </a:solidFill>
                <a:latin typeface="Calibri" pitchFamily="34" charset="0"/>
              </a:rPr>
              <a:t>cattiva alimentazione</a:t>
            </a:r>
            <a:r>
              <a:rPr lang="it-IT" altLang="it-IT" sz="2400" dirty="0">
                <a:solidFill>
                  <a:srgbClr val="000000"/>
                </a:solidFill>
                <a:latin typeface="Calibri" pitchFamily="34" charset="0"/>
              </a:rPr>
              <a:t> e </a:t>
            </a:r>
            <a:r>
              <a:rPr lang="it-IT" altLang="it-IT" sz="2400" dirty="0">
                <a:solidFill>
                  <a:srgbClr val="C00000"/>
                </a:solidFill>
                <a:latin typeface="Calibri" pitchFamily="34" charset="0"/>
              </a:rPr>
              <a:t>inattività</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solidFill>
                  <a:srgbClr val="C00000"/>
                </a:solidFill>
                <a:latin typeface="Calibri" pitchFamily="34" charset="0"/>
              </a:rPr>
              <a:t>fisica</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it-IT" altLang="it-IT" sz="800" dirty="0">
              <a:solidFill>
                <a:srgbClr val="C00000"/>
              </a:solidFill>
              <a:latin typeface="Calibri" pitchFamily="34" charset="0"/>
            </a:endParaRP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latin typeface="Calibri" pitchFamily="34" charset="0"/>
              </a:rPr>
              <a:t>In Italia, questo gruppo di malattie è responsabile del 75% delle</a:t>
            </a: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altLang="it-IT" sz="2400" dirty="0">
                <a:latin typeface="Calibri" pitchFamily="34" charset="0"/>
              </a:rPr>
              <a:t>morti e sempre del 75% di condizioni di grave disabilità</a:t>
            </a:r>
            <a:endParaRPr lang="it-IT" altLang="it-IT" sz="2400" i="1" dirty="0"/>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it-IT" altLang="it-IT" sz="2400" dirty="0">
              <a:solidFill>
                <a:srgbClr val="C00000"/>
              </a:solidFill>
              <a:latin typeface="Calibri" pitchFamily="34" charset="0"/>
            </a:endParaRPr>
          </a:p>
          <a:p>
            <a:pPr marL="342900" indent="-342900" algn="just">
              <a:spcBef>
                <a:spcPts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it-IT" altLang="it-IT" sz="2400" dirty="0">
              <a:solidFill>
                <a:srgbClr val="4A4B4A"/>
              </a:solidFill>
              <a:latin typeface="Calibri" pitchFamily="34" charset="0"/>
            </a:endParaRPr>
          </a:p>
        </p:txBody>
      </p:sp>
      <p:sp>
        <p:nvSpPr>
          <p:cNvPr id="25604" name="Rettangolo 4"/>
          <p:cNvSpPr>
            <a:spLocks noChangeArrowheads="1"/>
          </p:cNvSpPr>
          <p:nvPr/>
        </p:nvSpPr>
        <p:spPr bwMode="auto">
          <a:xfrm>
            <a:off x="4495800" y="5420438"/>
            <a:ext cx="4067175" cy="739775"/>
          </a:xfrm>
          <a:prstGeom prst="rect">
            <a:avLst/>
          </a:prstGeom>
          <a:solidFill>
            <a:srgbClr val="92D050"/>
          </a:solidFill>
          <a:ln w="9525">
            <a:noFill/>
            <a:miter lim="800000"/>
            <a:headEnd/>
            <a:tailEnd/>
          </a:ln>
        </p:spPr>
        <p:txBody>
          <a:bodyPr>
            <a:spAutoFit/>
          </a:bodyPr>
          <a:lstStyle/>
          <a:p>
            <a:pPr algn="ctr"/>
            <a:r>
              <a:rPr lang="it-IT" altLang="it-IT" sz="1400" b="1" dirty="0">
                <a:latin typeface="Calibri" pitchFamily="34" charset="0"/>
              </a:rPr>
              <a:t>PIANO D’AZIONE GLOBALE DELL’OMS </a:t>
            </a:r>
          </a:p>
          <a:p>
            <a:pPr algn="ctr"/>
            <a:r>
              <a:rPr lang="it-IT" altLang="it-IT" sz="1400" b="1" dirty="0">
                <a:latin typeface="Calibri" pitchFamily="34" charset="0"/>
              </a:rPr>
              <a:t>PER LA PREVENZIONE E IL CONTROLLO </a:t>
            </a:r>
          </a:p>
          <a:p>
            <a:pPr algn="ctr"/>
            <a:r>
              <a:rPr lang="it-IT" altLang="it-IT" sz="1400" b="1" dirty="0">
                <a:latin typeface="Calibri" pitchFamily="34" charset="0"/>
              </a:rPr>
              <a:t>DELLE MALATTIE NON TRASMISSIBILI 2013 – 2020</a:t>
            </a:r>
          </a:p>
        </p:txBody>
      </p:sp>
    </p:spTree>
    <p:extLst>
      <p:ext uri="{BB962C8B-B14F-4D97-AF65-F5344CB8AC3E}">
        <p14:creationId xmlns:p14="http://schemas.microsoft.com/office/powerpoint/2010/main" val="1001116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fill="hold" nodeType="clickEffect">
                                  <p:stCondLst>
                                    <p:cond delay="0"/>
                                  </p:stCondLst>
                                  <p:iterate type="lt">
                                    <p:tmPct val="50000"/>
                                  </p:iterate>
                                  <p:childTnLst>
                                    <p:set>
                                      <p:cBhvr additive="repl">
                                        <p:cTn id="6" dur="1" fill="hold">
                                          <p:stCondLst>
                                            <p:cond delay="0"/>
                                          </p:stCondLst>
                                        </p:cTn>
                                        <p:tgtEl>
                                          <p:spTgt spid="4"/>
                                        </p:tgtEl>
                                        <p:attrNameLst>
                                          <p:attrName>style.visibility</p:attrName>
                                        </p:attrNameLst>
                                      </p:cBhvr>
                                      <p:to>
                                        <p:strVal val="visible"/>
                                      </p:to>
                                    </p:set>
                                    <p:anim calcmode="discrete" valueType="clr">
                                      <p:cBhvr additive="repl">
                                        <p:cTn id="7" dur="80"/>
                                        <p:tgtEl>
                                          <p:spTgt spid="4"/>
                                        </p:tgtEl>
                                        <p:attrNameLst>
                                          <p:attrName>style.color</p:attrName>
                                        </p:attrNameLst>
                                      </p:cBhvr>
                                      <p:tavLst>
                                        <p:tav tm="50000">
                                          <p:val>
                                            <p:strVal val="rgb(122,21,-22)"/>
                                          </p:val>
                                        </p:tav>
                                        <p:tav>
                                          <p:val>
                                            <p:strVal val="rgb(3,-120,-21)"/>
                                          </p:val>
                                        </p:tav>
                                      </p:tavLst>
                                    </p:anim>
                                    <p:anim calcmode="discrete" valueType="clr">
                                      <p:cBhvr additive="repl">
                                        <p:cTn id="8" dur="80"/>
                                        <p:tgtEl>
                                          <p:spTgt spid="4"/>
                                        </p:tgtEl>
                                        <p:attrNameLst>
                                          <p:attrName>fillColor</p:attrName>
                                        </p:attrNameLst>
                                      </p:cBhvr>
                                      <p:tavLst>
                                        <p:tav tm="50000">
                                          <p:val>
                                            <p:strVal val="rgb(122,21,-22)"/>
                                          </p:val>
                                        </p:tav>
                                        <p:tav>
                                          <p:val>
                                            <p:strVal val="rgb(3,-120,-21)"/>
                                          </p:val>
                                        </p:tav>
                                      </p:tavLst>
                                    </p:anim>
                                    <p:set>
                                      <p:cBhvr additive="repl">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25BD6E57-FCB9-420B-8923-C7E37C9C26BD}" type="slidenum">
              <a:rPr lang="it-IT"/>
              <a:pPr>
                <a:defRPr/>
              </a:pPr>
              <a:t>21</a:t>
            </a:fld>
            <a:endParaRPr lang="it-IT"/>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5A1EB02-2DC9-4496-A62F-15FC9E272117}" type="slidenum">
              <a:rPr lang="it-IT" sz="1200">
                <a:solidFill>
                  <a:schemeClr val="tx1">
                    <a:tint val="75000"/>
                  </a:schemeClr>
                </a:solidFill>
                <a:latin typeface="+mn-lt"/>
                <a:cs typeface="+mn-cs"/>
              </a:rPr>
              <a:pPr algn="r" fontAlgn="auto">
                <a:spcBef>
                  <a:spcPts val="0"/>
                </a:spcBef>
                <a:spcAft>
                  <a:spcPts val="0"/>
                </a:spcAft>
                <a:defRPr/>
              </a:pPr>
              <a:t>21</a:t>
            </a:fld>
            <a:endParaRPr lang="it-IT" sz="1200" dirty="0">
              <a:solidFill>
                <a:schemeClr val="tx1">
                  <a:tint val="75000"/>
                </a:schemeClr>
              </a:solidFill>
              <a:latin typeface="+mn-lt"/>
              <a:cs typeface="+mn-cs"/>
            </a:endParaRPr>
          </a:p>
        </p:txBody>
      </p:sp>
      <p:sp>
        <p:nvSpPr>
          <p:cNvPr id="32771" name="Segnaposto contenuto 2"/>
          <p:cNvSpPr txBox="1">
            <a:spLocks/>
          </p:cNvSpPr>
          <p:nvPr/>
        </p:nvSpPr>
        <p:spPr bwMode="auto">
          <a:xfrm>
            <a:off x="306388" y="265113"/>
            <a:ext cx="8524875" cy="1198562"/>
          </a:xfrm>
          <a:prstGeom prst="rect">
            <a:avLst/>
          </a:prstGeom>
          <a:noFill/>
          <a:ln w="9525">
            <a:noFill/>
            <a:miter lim="800000"/>
            <a:headEnd/>
            <a:tailEnd/>
          </a:ln>
        </p:spPr>
        <p:txBody>
          <a:bodyPr/>
          <a:lstStyle/>
          <a:p>
            <a:pPr algn="ctr">
              <a:buFont typeface="Arial" charset="0"/>
              <a:buNone/>
            </a:pPr>
            <a:r>
              <a:rPr lang="it-IT" sz="2000" b="1">
                <a:solidFill>
                  <a:srgbClr val="376092"/>
                </a:solidFill>
                <a:latin typeface="Calibri" pitchFamily="34" charset="0"/>
              </a:rPr>
              <a:t>Sfide per il mondo del lavoro nel XXI secolo - </a:t>
            </a:r>
            <a:r>
              <a:rPr lang="it-IT" sz="2000" b="1">
                <a:solidFill>
                  <a:srgbClr val="376092"/>
                </a:solidFill>
              </a:rPr>
              <a:t>Promozione della salute nei luoghi di lavoro</a:t>
            </a:r>
          </a:p>
          <a:p>
            <a:pPr>
              <a:spcBef>
                <a:spcPct val="20000"/>
              </a:spcBef>
              <a:buFont typeface="Arial" charset="0"/>
              <a:buChar char="•"/>
            </a:pPr>
            <a:endParaRPr lang="it-IT" sz="3200">
              <a:latin typeface="Calibri" pitchFamily="34" charset="0"/>
            </a:endParaRPr>
          </a:p>
        </p:txBody>
      </p:sp>
      <p:sp>
        <p:nvSpPr>
          <p:cNvPr id="32772" name="CasellaDiTesto 3"/>
          <p:cNvSpPr txBox="1">
            <a:spLocks noChangeArrowheads="1"/>
          </p:cNvSpPr>
          <p:nvPr/>
        </p:nvSpPr>
        <p:spPr bwMode="auto">
          <a:xfrm>
            <a:off x="306388" y="1011238"/>
            <a:ext cx="8524875" cy="5003800"/>
          </a:xfrm>
          <a:prstGeom prst="rect">
            <a:avLst/>
          </a:prstGeom>
          <a:noFill/>
          <a:ln w="9525">
            <a:noFill/>
            <a:miter lim="800000"/>
            <a:headEnd/>
            <a:tailEnd/>
          </a:ln>
        </p:spPr>
        <p:txBody>
          <a:bodyPr>
            <a:spAutoFit/>
          </a:bodyPr>
          <a:lstStyle/>
          <a:p>
            <a:r>
              <a:rPr lang="it-IT" sz="1900">
                <a:latin typeface="Calibri" pitchFamily="34" charset="0"/>
                <a:cs typeface="Calibri" pitchFamily="34" charset="0"/>
              </a:rPr>
              <a:t>Il mondo del lavoro sta attraversando cambiamenti considerevoli, un processo ancora in cammino. Alcune dei punti chiave da prendere in considerazione sono: </a:t>
            </a:r>
          </a:p>
          <a:p>
            <a:r>
              <a:rPr lang="it-IT" sz="1900">
                <a:latin typeface="Calibri" pitchFamily="34" charset="0"/>
                <a:cs typeface="Calibri" pitchFamily="34" charset="0"/>
              </a:rPr>
              <a:t>• la globalizzazione </a:t>
            </a:r>
          </a:p>
          <a:p>
            <a:r>
              <a:rPr lang="it-IT" sz="1900">
                <a:latin typeface="Calibri" pitchFamily="34" charset="0"/>
                <a:cs typeface="Calibri" pitchFamily="34" charset="0"/>
              </a:rPr>
              <a:t>• la disoccupazione </a:t>
            </a:r>
          </a:p>
          <a:p>
            <a:r>
              <a:rPr lang="it-IT" sz="1900">
                <a:latin typeface="Calibri" pitchFamily="34" charset="0"/>
                <a:cs typeface="Calibri" pitchFamily="34" charset="0"/>
              </a:rPr>
              <a:t>• il crescente uso delle tecnologie </a:t>
            </a:r>
          </a:p>
          <a:p>
            <a:r>
              <a:rPr lang="it-IT" sz="1900">
                <a:latin typeface="Calibri" pitchFamily="34" charset="0"/>
                <a:cs typeface="Calibri" pitchFamily="34" charset="0"/>
              </a:rPr>
              <a:t>• i mutamenti delle modalità di impiego (lavoro a termine, telelavoro, part-time) </a:t>
            </a:r>
          </a:p>
          <a:p>
            <a:r>
              <a:rPr lang="it-IT" sz="1900">
                <a:latin typeface="Calibri" pitchFamily="34" charset="0"/>
                <a:cs typeface="Calibri" pitchFamily="34" charset="0"/>
              </a:rPr>
              <a:t>• l’invecchiamento </a:t>
            </a:r>
          </a:p>
          <a:p>
            <a:r>
              <a:rPr lang="it-IT" sz="1900">
                <a:latin typeface="Calibri" pitchFamily="34" charset="0"/>
                <a:cs typeface="Calibri" pitchFamily="34" charset="0"/>
              </a:rPr>
              <a:t>• la crescita dell’importanza dei servizi </a:t>
            </a:r>
          </a:p>
          <a:p>
            <a:r>
              <a:rPr lang="it-IT" sz="1900">
                <a:latin typeface="Calibri" pitchFamily="34" charset="0"/>
                <a:cs typeface="Calibri" pitchFamily="34" charset="0"/>
              </a:rPr>
              <a:t>• il sotto-dimensionamento </a:t>
            </a:r>
          </a:p>
          <a:p>
            <a:r>
              <a:rPr lang="it-IT" sz="1900">
                <a:latin typeface="Calibri" pitchFamily="34" charset="0"/>
                <a:cs typeface="Calibri" pitchFamily="34" charset="0"/>
              </a:rPr>
              <a:t>• l’aumento del numero dei lavoratori nelle piccole e medie imprese </a:t>
            </a:r>
          </a:p>
          <a:p>
            <a:r>
              <a:rPr lang="it-IT" sz="1900">
                <a:latin typeface="Calibri" pitchFamily="34" charset="0"/>
                <a:cs typeface="Calibri" pitchFamily="34" charset="0"/>
              </a:rPr>
              <a:t>• l’orientamento verso l’utenza e un management di qualità </a:t>
            </a:r>
          </a:p>
          <a:p>
            <a:endParaRPr lang="it-IT" sz="1900">
              <a:latin typeface="Calibri" pitchFamily="34" charset="0"/>
              <a:cs typeface="Calibri" pitchFamily="34" charset="0"/>
            </a:endParaRPr>
          </a:p>
          <a:p>
            <a:r>
              <a:rPr lang="it-IT" sz="1900">
                <a:latin typeface="Calibri" pitchFamily="34" charset="0"/>
                <a:cs typeface="Calibri" pitchFamily="34" charset="0"/>
              </a:rPr>
              <a:t>Il successo futuro delle organizzazioni dipenderà dalla presenza di lavoratori ben qualificati, motivati e sani. La PSL ha un ruolo significativo nel preparare e organizzare gli individui e le organizzazioni ad affrontare queste sfide.</a:t>
            </a:r>
          </a:p>
          <a:p>
            <a:endParaRPr lang="it-IT" sz="1900">
              <a:latin typeface="Calibri" pitchFamily="34" charset="0"/>
              <a:cs typeface="Calibri" pitchFamily="34" charset="0"/>
            </a:endParaRPr>
          </a:p>
          <a:p>
            <a:r>
              <a:rPr lang="it-IT" sz="1900">
                <a:latin typeface="Calibri" pitchFamily="34" charset="0"/>
                <a:cs typeface="Calibri" pitchFamily="34" charset="0"/>
              </a:rPr>
              <a:t>… senza abbandonare la tutela della salute </a:t>
            </a:r>
            <a:endParaRPr lang="it-IT" altLang="it-IT" sz="1900">
              <a:latin typeface="Calibri" pitchFamily="34" charset="0"/>
              <a:cs typeface="Calibri" pitchFamily="34" charset="0"/>
            </a:endParaRPr>
          </a:p>
        </p:txBody>
      </p:sp>
      <p:sp>
        <p:nvSpPr>
          <p:cNvPr id="32773" name="Rectangle 5"/>
          <p:cNvSpPr>
            <a:spLocks noChangeArrowheads="1"/>
          </p:cNvSpPr>
          <p:nvPr/>
        </p:nvSpPr>
        <p:spPr bwMode="auto">
          <a:xfrm>
            <a:off x="2860675" y="6192838"/>
            <a:ext cx="6027738" cy="274637"/>
          </a:xfrm>
          <a:prstGeom prst="rect">
            <a:avLst/>
          </a:prstGeom>
          <a:noFill/>
          <a:ln w="9525">
            <a:noFill/>
            <a:miter lim="800000"/>
            <a:headEnd/>
            <a:tailEnd/>
          </a:ln>
        </p:spPr>
        <p:txBody>
          <a:bodyPr>
            <a:spAutoFit/>
          </a:bodyPr>
          <a:lstStyle/>
          <a:p>
            <a:pPr defTabSz="914400"/>
            <a:r>
              <a:rPr lang="it-IT" sz="1000" b="1"/>
              <a:t>Dichiarazione di Lussemburgo </a:t>
            </a:r>
            <a:r>
              <a:rPr lang="it-IT" sz="1000"/>
              <a:t> La promozione della Salute nei Luoghi di lavoro nell’Unione Europea</a:t>
            </a:r>
            <a:r>
              <a:rPr lang="it-IT" sz="1200"/>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476863B7-A58A-4FA7-9156-95B896D321A7}" type="slidenum">
              <a:rPr lang="it-IT"/>
              <a:pPr>
                <a:defRPr/>
              </a:pPr>
              <a:t>22</a:t>
            </a:fld>
            <a:endParaRPr lang="it-IT"/>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5E9453F-892A-41A0-A44E-4C1AEE6587A1}" type="slidenum">
              <a:rPr lang="it-IT" sz="1200">
                <a:solidFill>
                  <a:schemeClr val="tx1">
                    <a:tint val="75000"/>
                  </a:schemeClr>
                </a:solidFill>
                <a:latin typeface="+mn-lt"/>
                <a:cs typeface="+mn-cs"/>
              </a:rPr>
              <a:pPr algn="r" fontAlgn="auto">
                <a:spcBef>
                  <a:spcPts val="0"/>
                </a:spcBef>
                <a:spcAft>
                  <a:spcPts val="0"/>
                </a:spcAft>
                <a:defRPr/>
              </a:pPr>
              <a:t>22</a:t>
            </a:fld>
            <a:endParaRPr lang="it-IT" sz="1200" dirty="0">
              <a:solidFill>
                <a:schemeClr val="tx1">
                  <a:tint val="75000"/>
                </a:schemeClr>
              </a:solidFill>
              <a:latin typeface="+mn-lt"/>
              <a:cs typeface="+mn-cs"/>
            </a:endParaRPr>
          </a:p>
        </p:txBody>
      </p:sp>
      <p:sp>
        <p:nvSpPr>
          <p:cNvPr id="8" name="Segnaposto contenuto 2">
            <a:extLst/>
          </p:cNvPr>
          <p:cNvSpPr txBox="1">
            <a:spLocks/>
          </p:cNvSpPr>
          <p:nvPr/>
        </p:nvSpPr>
        <p:spPr>
          <a:xfrm>
            <a:off x="306388" y="265113"/>
            <a:ext cx="8524875" cy="11985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Bef>
                <a:spcPct val="0"/>
              </a:spcBef>
              <a:spcAft>
                <a:spcPts val="0"/>
              </a:spcAft>
              <a:buFont typeface="Arial"/>
              <a:buNone/>
              <a:defRPr/>
            </a:pPr>
            <a:r>
              <a:rPr lang="it-IT" sz="2000" b="1" dirty="0">
                <a:solidFill>
                  <a:schemeClr val="accent1">
                    <a:lumMod val="75000"/>
                  </a:schemeClr>
                </a:solidFill>
              </a:rPr>
              <a:t>Sfide per il mondo del lavoro nel XXI secolo – </a:t>
            </a:r>
            <a:r>
              <a:rPr lang="it-IT" sz="2000" b="1" dirty="0">
                <a:solidFill>
                  <a:schemeClr val="accent1">
                    <a:lumMod val="75000"/>
                  </a:schemeClr>
                </a:solidFill>
                <a:latin typeface="Arial" panose="020B0604020202020204" pitchFamily="34" charset="0"/>
              </a:rPr>
              <a:t>Invecchiamento attivo</a:t>
            </a:r>
          </a:p>
          <a:p>
            <a:pPr fontAlgn="auto">
              <a:spcAft>
                <a:spcPts val="0"/>
              </a:spcAft>
              <a:defRPr/>
            </a:pPr>
            <a:endParaRPr lang="it-IT" dirty="0"/>
          </a:p>
        </p:txBody>
      </p:sp>
      <p:sp>
        <p:nvSpPr>
          <p:cNvPr id="33796" name="CasellaDiTesto 3"/>
          <p:cNvSpPr txBox="1">
            <a:spLocks noChangeArrowheads="1"/>
          </p:cNvSpPr>
          <p:nvPr/>
        </p:nvSpPr>
        <p:spPr bwMode="auto">
          <a:xfrm>
            <a:off x="193964" y="742958"/>
            <a:ext cx="8637299" cy="2246769"/>
          </a:xfrm>
          <a:prstGeom prst="rect">
            <a:avLst/>
          </a:prstGeom>
          <a:noFill/>
          <a:ln w="9525">
            <a:noFill/>
            <a:miter lim="800000"/>
            <a:headEnd/>
            <a:tailEnd/>
          </a:ln>
        </p:spPr>
        <p:txBody>
          <a:bodyPr wrap="square">
            <a:spAutoFit/>
          </a:bodyPr>
          <a:lstStyle/>
          <a:p>
            <a:pPr marL="342900" indent="-342900">
              <a:buFont typeface="Arial" charset="0"/>
              <a:buChar char="•"/>
            </a:pPr>
            <a:r>
              <a:rPr lang="it-IT" sz="2000" dirty="0">
                <a:latin typeface="Calibri" pitchFamily="34" charset="0"/>
                <a:cs typeface="Calibri" pitchFamily="34" charset="0"/>
              </a:rPr>
              <a:t>Nel corso dei prossimi decenni l’Unione europea registrerà un aumento della percentuale di lavoratori anziani (nell’UE-27  la fascia d’età compresa tra 55 e 64 anni aumenterà di circa il 16,2 % (9,9 milioni) tra il 2010 e il 2030, mentre tutte le altre fasce d’età diminuiranno dal 5,4 % (40-54 anni) al 14,9 % (25-39 anni).</a:t>
            </a:r>
          </a:p>
          <a:p>
            <a:r>
              <a:rPr lang="it-IT" sz="2000" dirty="0">
                <a:latin typeface="Calibri" pitchFamily="34" charset="0"/>
                <a:cs typeface="Calibri" pitchFamily="34" charset="0"/>
              </a:rPr>
              <a:t>      La conseguenza è un invecchiamento della forza lavoro europea (in molti paesi</a:t>
            </a:r>
          </a:p>
          <a:p>
            <a:r>
              <a:rPr lang="it-IT" sz="2000" dirty="0">
                <a:latin typeface="Calibri" pitchFamily="34" charset="0"/>
                <a:cs typeface="Calibri" pitchFamily="34" charset="0"/>
              </a:rPr>
              <a:t>      i lavoratori anziani costituiscono il 30 % o più della popolazione attiva)</a:t>
            </a:r>
            <a:endParaRPr lang="it-IT" altLang="it-IT" sz="2000" b="1" dirty="0">
              <a:latin typeface="Calibri" pitchFamily="34" charset="0"/>
              <a:cs typeface="Calibri" pitchFamily="34" charset="0"/>
            </a:endParaRPr>
          </a:p>
        </p:txBody>
      </p:sp>
      <p:sp>
        <p:nvSpPr>
          <p:cNvPr id="33797" name="CasellaDiTesto 4"/>
          <p:cNvSpPr txBox="1">
            <a:spLocks noChangeArrowheads="1"/>
          </p:cNvSpPr>
          <p:nvPr/>
        </p:nvSpPr>
        <p:spPr bwMode="auto">
          <a:xfrm>
            <a:off x="5018519" y="2976429"/>
            <a:ext cx="3487738" cy="246063"/>
          </a:xfrm>
          <a:prstGeom prst="rect">
            <a:avLst/>
          </a:prstGeom>
          <a:noFill/>
          <a:ln w="9525">
            <a:noFill/>
            <a:miter lim="800000"/>
            <a:headEnd/>
            <a:tailEnd/>
          </a:ln>
        </p:spPr>
        <p:txBody>
          <a:bodyPr>
            <a:spAutoFit/>
          </a:bodyPr>
          <a:lstStyle/>
          <a:p>
            <a:r>
              <a:rPr lang="it-IT" sz="1000" dirty="0"/>
              <a:t>Agenzia europea per la salute e la sicurezza sul lavoro</a:t>
            </a:r>
          </a:p>
        </p:txBody>
      </p:sp>
      <p:sp>
        <p:nvSpPr>
          <p:cNvPr id="3" name="CasellaDiTesto 2">
            <a:extLst>
              <a:ext uri="{FF2B5EF4-FFF2-40B4-BE49-F238E27FC236}">
                <a16:creationId xmlns:a16="http://schemas.microsoft.com/office/drawing/2014/main" xmlns="" id="{9F13E49B-28EC-4394-B6D9-22E49EEEC420}"/>
              </a:ext>
            </a:extLst>
          </p:cNvPr>
          <p:cNvSpPr txBox="1"/>
          <p:nvPr/>
        </p:nvSpPr>
        <p:spPr>
          <a:xfrm>
            <a:off x="193963" y="3279533"/>
            <a:ext cx="8719127" cy="2831544"/>
          </a:xfrm>
          <a:prstGeom prst="rect">
            <a:avLst/>
          </a:prstGeom>
          <a:noFill/>
        </p:spPr>
        <p:txBody>
          <a:bodyPr wrap="square" rtlCol="0">
            <a:spAutoFit/>
          </a:bodyPr>
          <a:lstStyle/>
          <a:p>
            <a:pPr algn="ctr"/>
            <a:r>
              <a:rPr lang="it-IT" sz="2000" b="1" dirty="0">
                <a:latin typeface="Calibri" pitchFamily="34" charset="0"/>
              </a:rPr>
              <a:t>fenomeno che interessa in modo particolare l’Italia</a:t>
            </a:r>
          </a:p>
          <a:p>
            <a:pPr marL="285750" indent="-28575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000" b="1" dirty="0">
                <a:latin typeface="Calibri" pitchFamily="34" charset="0"/>
              </a:rPr>
              <a:t>L’indice di vecchiaia </a:t>
            </a:r>
            <a:r>
              <a:rPr lang="it-IT" sz="2000" dirty="0">
                <a:latin typeface="Calibri" pitchFamily="34" charset="0"/>
              </a:rPr>
              <a:t>(il rapporto percentuale tra la popolazione di 65 anni e più e la popolazione in età 0-14 anni) nel decennio 2004-2013 è passato dal 135,7% al 151,4%, valori che pongono l’Italia, insieme alla Germania, ai vertici della graduatoria europea. </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000" dirty="0">
                <a:latin typeface="Calibri" pitchFamily="34" charset="0"/>
              </a:rPr>
              <a:t>	     Le previsioni demografiche segnalano che nel 2029 tale indice supererà il 200%,</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000" dirty="0">
                <a:latin typeface="Calibri" pitchFamily="34" charset="0"/>
              </a:rPr>
              <a:t>     ovvero nella popolazione italiana saranno presenti due individui over 64 anni a</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it-IT" sz="2000" dirty="0">
                <a:latin typeface="Calibri" pitchFamily="34" charset="0"/>
              </a:rPr>
              <a:t>     fronte di un individuo fino a 14 anni</a:t>
            </a:r>
            <a:endParaRPr lang="it-IT" sz="2000" b="1" dirty="0">
              <a:latin typeface="Calibri" pitchFamily="34" charset="0"/>
            </a:endParaRPr>
          </a:p>
          <a:p>
            <a:endParaRPr lang="it-IT" dirty="0"/>
          </a:p>
        </p:txBody>
      </p:sp>
      <p:sp>
        <p:nvSpPr>
          <p:cNvPr id="9" name="CasellaDiTesto 6">
            <a:extLst>
              <a:ext uri="{FF2B5EF4-FFF2-40B4-BE49-F238E27FC236}">
                <a16:creationId xmlns:a16="http://schemas.microsoft.com/office/drawing/2014/main" xmlns="" id="{86AC5CD6-ECA5-468B-B3DC-214641AE7341}"/>
              </a:ext>
            </a:extLst>
          </p:cNvPr>
          <p:cNvSpPr txBox="1">
            <a:spLocks noChangeArrowheads="1"/>
          </p:cNvSpPr>
          <p:nvPr/>
        </p:nvSpPr>
        <p:spPr bwMode="auto">
          <a:xfrm>
            <a:off x="2986088" y="5940425"/>
            <a:ext cx="6143625" cy="396875"/>
          </a:xfrm>
          <a:prstGeom prst="rect">
            <a:avLst/>
          </a:prstGeom>
          <a:noFill/>
          <a:ln w="9525">
            <a:noFill/>
            <a:miter lim="800000"/>
            <a:headEnd/>
            <a:tailEnd/>
          </a:ln>
        </p:spPr>
        <p:txBody>
          <a:bodyPr>
            <a:spAutoFit/>
          </a:bodyPr>
          <a:lstStyle/>
          <a:p>
            <a:r>
              <a:rPr lang="it-IT" sz="1000" dirty="0"/>
              <a:t>Partecipazione al lavoro, invecchiamento attivo e transizione verso la pensione della popolazione over 50</a:t>
            </a:r>
          </a:p>
          <a:p>
            <a:r>
              <a:rPr lang="it-IT" sz="1000" dirty="0"/>
              <a:t>Osservatorio </a:t>
            </a:r>
            <a:r>
              <a:rPr lang="it-IT" sz="1000" dirty="0" err="1"/>
              <a:t>Isfol</a:t>
            </a:r>
            <a:r>
              <a:rPr lang="it-IT" sz="1000" dirty="0"/>
              <a:t> n. 1-2/2014</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68C2868F-2D44-46D8-9B57-22DD701CA701}" type="slidenum">
              <a:rPr lang="it-IT"/>
              <a:pPr>
                <a:defRPr/>
              </a:pPr>
              <a:t>23</a:t>
            </a:fld>
            <a:endParaRPr lang="it-IT"/>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9ED86DD-A20C-412F-A68B-38DBB9C1BBA8}" type="slidenum">
              <a:rPr lang="it-IT" sz="1200">
                <a:solidFill>
                  <a:schemeClr val="tx1">
                    <a:tint val="75000"/>
                  </a:schemeClr>
                </a:solidFill>
                <a:latin typeface="+mn-lt"/>
                <a:cs typeface="+mn-cs"/>
              </a:rPr>
              <a:pPr algn="r" fontAlgn="auto">
                <a:spcBef>
                  <a:spcPts val="0"/>
                </a:spcBef>
                <a:spcAft>
                  <a:spcPts val="0"/>
                </a:spcAft>
                <a:defRPr/>
              </a:pPr>
              <a:t>23</a:t>
            </a:fld>
            <a:endParaRPr lang="it-IT" sz="1200" dirty="0">
              <a:solidFill>
                <a:schemeClr val="tx1">
                  <a:tint val="75000"/>
                </a:schemeClr>
              </a:solidFill>
              <a:latin typeface="+mn-lt"/>
              <a:cs typeface="+mn-cs"/>
            </a:endParaRPr>
          </a:p>
        </p:txBody>
      </p:sp>
      <p:sp>
        <p:nvSpPr>
          <p:cNvPr id="8" name="Segnaposto contenuto 2">
            <a:extLst/>
          </p:cNvPr>
          <p:cNvSpPr txBox="1">
            <a:spLocks/>
          </p:cNvSpPr>
          <p:nvPr/>
        </p:nvSpPr>
        <p:spPr>
          <a:xfrm>
            <a:off x="306388" y="265113"/>
            <a:ext cx="8524875" cy="119856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Bef>
                <a:spcPct val="0"/>
              </a:spcBef>
              <a:spcAft>
                <a:spcPts val="0"/>
              </a:spcAft>
              <a:buFont typeface="Arial"/>
              <a:buNone/>
              <a:defRPr/>
            </a:pPr>
            <a:r>
              <a:rPr lang="it-IT" sz="2000" b="1" dirty="0">
                <a:solidFill>
                  <a:schemeClr val="accent1">
                    <a:lumMod val="75000"/>
                  </a:schemeClr>
                </a:solidFill>
              </a:rPr>
              <a:t>Sfide per il mondo del lavoro nel XXI secolo - </a:t>
            </a:r>
            <a:r>
              <a:rPr lang="it-IT" sz="2000" b="1" dirty="0">
                <a:solidFill>
                  <a:schemeClr val="accent1">
                    <a:lumMod val="75000"/>
                  </a:schemeClr>
                </a:solidFill>
                <a:latin typeface="Arial" panose="020B0604020202020204" pitchFamily="34" charset="0"/>
              </a:rPr>
              <a:t>Promozione della salute</a:t>
            </a:r>
          </a:p>
          <a:p>
            <a:pPr fontAlgn="auto">
              <a:spcAft>
                <a:spcPts val="0"/>
              </a:spcAft>
              <a:defRPr/>
            </a:pPr>
            <a:endParaRPr lang="it-IT" dirty="0"/>
          </a:p>
        </p:txBody>
      </p:sp>
      <p:sp>
        <p:nvSpPr>
          <p:cNvPr id="4" name="CasellaDiTesto 3">
            <a:extLst/>
          </p:cNvPr>
          <p:cNvSpPr txBox="1"/>
          <p:nvPr/>
        </p:nvSpPr>
        <p:spPr>
          <a:xfrm>
            <a:off x="306388" y="696913"/>
            <a:ext cx="8524875" cy="5213350"/>
          </a:xfrm>
          <a:prstGeom prst="rect">
            <a:avLst/>
          </a:prstGeom>
          <a:noFill/>
        </p:spPr>
        <p:txBody>
          <a:bodyPr>
            <a:spAutoFit/>
          </a:bodyPr>
          <a:lstStyle/>
          <a:p>
            <a:r>
              <a:rPr lang="it-IT" sz="2000" b="1">
                <a:solidFill>
                  <a:srgbClr val="000000"/>
                </a:solidFill>
                <a:latin typeface="Calibri" pitchFamily="34" charset="0"/>
              </a:rPr>
              <a:t>TUTTE LE PRINCIPALI ORGANIZZAZIONI INTERNAZIONALI (ILO, OSHA; NIOSH) PER LA TUTELA DELLA SALUTE E SICUREZZA DEL LAVORO CONCORDANO SULLA NECESSITA’ DI OFFRIRE PROGRAMMI DI PROMOZIONE DELLA SALUTE NEI LUOGHI DI LAVORO  </a:t>
            </a:r>
          </a:p>
          <a:p>
            <a:endParaRPr lang="it-IT" sz="1200">
              <a:solidFill>
                <a:srgbClr val="000000"/>
              </a:solidFill>
            </a:endParaRPr>
          </a:p>
          <a:p>
            <a:r>
              <a:rPr lang="it-IT" sz="2000">
                <a:solidFill>
                  <a:srgbClr val="000000"/>
                </a:solidFill>
                <a:latin typeface="Calibri" pitchFamily="34" charset="0"/>
              </a:rPr>
              <a:t>L’invecchiamento della popolazione generale e della popolazione lavorativa, uniti al cambiamento delle abitudini alimentari e alla sedentarietà, il consumo eccessivo di alcol, il fumo di tabacco, fattori di rischio per le patologie croniche degenerative, determinano un aumento delle inidoneità al lavoro per cause non direttamente dipendenti dal contesto lavorativo. </a:t>
            </a:r>
          </a:p>
          <a:p>
            <a:endParaRPr lang="it-IT" sz="800">
              <a:solidFill>
                <a:srgbClr val="000000"/>
              </a:solidFill>
              <a:latin typeface="Calibri" pitchFamily="34" charset="0"/>
            </a:endParaRPr>
          </a:p>
          <a:p>
            <a:r>
              <a:rPr lang="it-IT" sz="2000">
                <a:solidFill>
                  <a:srgbClr val="000000"/>
                </a:solidFill>
                <a:latin typeface="Calibri" pitchFamily="34" charset="0"/>
              </a:rPr>
              <a:t>La promozione della salute nel contesto lavorativo </a:t>
            </a:r>
            <a:r>
              <a:rPr lang="it-IT" sz="2000" b="1">
                <a:solidFill>
                  <a:srgbClr val="000000"/>
                </a:solidFill>
                <a:latin typeface="Calibri" pitchFamily="34" charset="0"/>
              </a:rPr>
              <a:t>costruisce competenze individuali. </a:t>
            </a:r>
            <a:r>
              <a:rPr lang="it-IT" sz="2000">
                <a:solidFill>
                  <a:srgbClr val="000000"/>
                </a:solidFill>
                <a:latin typeface="Calibri" pitchFamily="34" charset="0"/>
              </a:rPr>
              <a:t>Ad esempio gli interventi aziendali a favore dell’alimentazione equilibrata, dell’attività fisica costante, del consumo consapevole di alcol e gli interventi di contrasto al fumo ottengono una serie di risultati come il miglioramento della «salute percepita», la diminuzione dell’assenza da lavoro per malattia, l’aumento della produttività sul lavoro. </a:t>
            </a:r>
          </a:p>
          <a:p>
            <a:endParaRPr lang="it-IT" sz="1600">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pPr>
              <a:defRPr/>
            </a:pPr>
            <a:fld id="{5780EE58-6101-4129-BEF4-75CB669ED4F1}" type="slidenum">
              <a:rPr lang="it-IT"/>
              <a:pPr>
                <a:defRPr/>
              </a:pPr>
              <a:t>24</a:t>
            </a:fld>
            <a:endParaRPr lang="it-IT"/>
          </a:p>
        </p:txBody>
      </p:sp>
      <p:sp>
        <p:nvSpPr>
          <p:cNvPr id="2" name="Titolo 1"/>
          <p:cNvSpPr txBox="1">
            <a:spLocks/>
          </p:cNvSpPr>
          <p:nvPr/>
        </p:nvSpPr>
        <p:spPr>
          <a:xfrm>
            <a:off x="184150" y="131763"/>
            <a:ext cx="8831263" cy="1277937"/>
          </a:xfrm>
          <a:prstGeom prst="rect">
            <a:avLst/>
          </a:prstGeom>
        </p:spPr>
        <p:txBody>
          <a:bodyPr/>
          <a:lstStyle/>
          <a:p>
            <a:pPr algn="ctr"/>
            <a:r>
              <a:rPr lang="it-IT" sz="2000" b="1">
                <a:solidFill>
                  <a:srgbClr val="376092"/>
                </a:solidFill>
              </a:rPr>
              <a:t>Le strategie dei servizi pubblici di prevenzione per il contrasto alle malattie professionali: sfide future</a:t>
            </a:r>
          </a:p>
          <a:p>
            <a:pPr algn="ctr"/>
            <a:endParaRPr lang="it-IT" sz="2400">
              <a:latin typeface="Calibri" pitchFamily="34" charset="0"/>
            </a:endParaRPr>
          </a:p>
        </p:txBody>
      </p:sp>
      <p:sp>
        <p:nvSpPr>
          <p:cNvPr id="24579" name="CasellaDiTesto 2"/>
          <p:cNvSpPr txBox="1">
            <a:spLocks noChangeArrowheads="1"/>
          </p:cNvSpPr>
          <p:nvPr/>
        </p:nvSpPr>
        <p:spPr bwMode="auto">
          <a:xfrm>
            <a:off x="415925" y="1314450"/>
            <a:ext cx="8220075" cy="4537075"/>
          </a:xfrm>
          <a:prstGeom prst="rect">
            <a:avLst/>
          </a:prstGeom>
          <a:noFill/>
          <a:ln w="9525">
            <a:noFill/>
            <a:miter lim="800000"/>
            <a:headEnd/>
            <a:tailEnd/>
          </a:ln>
        </p:spPr>
        <p:txBody>
          <a:bodyPr>
            <a:spAutoFit/>
          </a:bodyPr>
          <a:lstStyle/>
          <a:p>
            <a:pPr algn="ctr"/>
            <a:r>
              <a:rPr lang="it-IT" sz="3200">
                <a:solidFill>
                  <a:srgbClr val="000000"/>
                </a:solidFill>
                <a:latin typeface="Calibri" pitchFamily="34" charset="0"/>
              </a:rPr>
              <a:t>La sfida futura degli operatori pubblici della SSLL: intervenire sulla prevenzione delle malattie croniche in genere e non più solo nell’ambito della prevenzione delle malattie professionali tradizionalmente intese</a:t>
            </a:r>
          </a:p>
          <a:p>
            <a:pPr algn="ctr"/>
            <a:endParaRPr lang="it-IT" sz="1200">
              <a:solidFill>
                <a:srgbClr val="000000"/>
              </a:solidFill>
              <a:latin typeface="Calibri" pitchFamily="34" charset="0"/>
            </a:endParaRPr>
          </a:p>
          <a:p>
            <a:pPr algn="ctr"/>
            <a:r>
              <a:rPr lang="it-IT" altLang="it-IT" sz="2400" b="1">
                <a:solidFill>
                  <a:srgbClr val="C00000"/>
                </a:solidFill>
                <a:latin typeface="Calibri" pitchFamily="34" charset="0"/>
                <a:cs typeface="Calibri" pitchFamily="34" charset="0"/>
              </a:rPr>
              <a:t>Riorientare i Servizi pubblici di SSLL delle Aziende Sanitarie </a:t>
            </a:r>
          </a:p>
          <a:p>
            <a:pPr algn="ctr"/>
            <a:r>
              <a:rPr lang="it-IT" altLang="it-IT" sz="2400">
                <a:latin typeface="Calibri" pitchFamily="34" charset="0"/>
                <a:cs typeface="Calibri" pitchFamily="34" charset="0"/>
              </a:rPr>
              <a:t>affinchè si</a:t>
            </a:r>
            <a:r>
              <a:rPr lang="it-IT" altLang="it-IT" sz="2400" b="1">
                <a:solidFill>
                  <a:srgbClr val="C00000"/>
                </a:solidFill>
                <a:latin typeface="Calibri" pitchFamily="34" charset="0"/>
                <a:cs typeface="Calibri" pitchFamily="34" charset="0"/>
              </a:rPr>
              <a:t> </a:t>
            </a:r>
            <a:r>
              <a:rPr lang="it-IT" altLang="it-IT" sz="2400">
                <a:solidFill>
                  <a:srgbClr val="262626"/>
                </a:solidFill>
                <a:latin typeface="Calibri" pitchFamily="34" charset="0"/>
                <a:cs typeface="Calibri" pitchFamily="34" charset="0"/>
              </a:rPr>
              <a:t>impegnino a costruire azioni che favoriscano la diffusione della Promozione della salute nei luoghi di lavoro</a:t>
            </a:r>
          </a:p>
          <a:p>
            <a:pPr algn="ctr"/>
            <a:r>
              <a:rPr lang="it-IT" altLang="it-IT" sz="2400">
                <a:solidFill>
                  <a:srgbClr val="262626"/>
                </a:solidFill>
                <a:latin typeface="Calibri" pitchFamily="34" charset="0"/>
                <a:cs typeface="Calibri" pitchFamily="34" charset="0"/>
              </a:rPr>
              <a:t>in un’ottica di un approccio integrato con le funzioni più tradizionali dettate dalla normativa di settore   </a:t>
            </a:r>
            <a:endParaRPr lang="it-IT" sz="3200">
              <a:latin typeface="Calibri" pitchFamily="34" charset="0"/>
              <a:cs typeface="Calibri" pitchFamily="34" charset="0"/>
            </a:endParaRPr>
          </a:p>
        </p:txBody>
      </p:sp>
    </p:spTree>
    <p:extLst>
      <p:ext uri="{BB962C8B-B14F-4D97-AF65-F5344CB8AC3E}">
        <p14:creationId xmlns:p14="http://schemas.microsoft.com/office/powerpoint/2010/main" val="3646429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numero diapositiva 5"/>
          <p:cNvSpPr>
            <a:spLocks noGrp="1"/>
          </p:cNvSpPr>
          <p:nvPr>
            <p:ph type="sldNum" sz="quarter" idx="12"/>
          </p:nvPr>
        </p:nvSpPr>
        <p:spPr/>
        <p:txBody>
          <a:bodyPr/>
          <a:lstStyle/>
          <a:p>
            <a:pPr>
              <a:defRPr/>
            </a:pPr>
            <a:fld id="{440BB42E-FC4E-469E-99F6-746586FCFA57}" type="slidenum">
              <a:rPr lang="it-IT"/>
              <a:pPr>
                <a:defRPr/>
              </a:pPr>
              <a:t>25</a:t>
            </a:fld>
            <a:endParaRPr lang="it-IT"/>
          </a:p>
        </p:txBody>
      </p:sp>
      <p:cxnSp>
        <p:nvCxnSpPr>
          <p:cNvPr id="8" name="Connettore diritto 7">
            <a:extLst/>
          </p:cNvPr>
          <p:cNvCxnSpPr/>
          <p:nvPr/>
        </p:nvCxnSpPr>
        <p:spPr>
          <a:xfrm>
            <a:off x="390525" y="990600"/>
            <a:ext cx="82581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891" name="Rettangolo 9"/>
          <p:cNvSpPr>
            <a:spLocks noChangeArrowheads="1"/>
          </p:cNvSpPr>
          <p:nvPr/>
        </p:nvSpPr>
        <p:spPr bwMode="auto">
          <a:xfrm>
            <a:off x="498475" y="231775"/>
            <a:ext cx="8267700" cy="701675"/>
          </a:xfrm>
          <a:prstGeom prst="rect">
            <a:avLst/>
          </a:prstGeom>
          <a:noFill/>
          <a:ln w="9525">
            <a:noFill/>
            <a:miter lim="800000"/>
            <a:headEnd/>
            <a:tailEnd/>
          </a:ln>
        </p:spPr>
        <p:txBody>
          <a:bodyPr>
            <a:spAutoFit/>
          </a:bodyPr>
          <a:lstStyle/>
          <a:p>
            <a:pPr algn="ctr"/>
            <a:r>
              <a:rPr lang="it-IT" sz="2000" b="1">
                <a:solidFill>
                  <a:srgbClr val="376092"/>
                </a:solidFill>
              </a:rPr>
              <a:t>Il nuovo ruolo del medico competente per la promozione della salute </a:t>
            </a:r>
          </a:p>
        </p:txBody>
      </p:sp>
      <p:sp>
        <p:nvSpPr>
          <p:cNvPr id="6" name="Segnaposto contenuto 2">
            <a:extLst/>
          </p:cNvPr>
          <p:cNvSpPr txBox="1">
            <a:spLocks/>
          </p:cNvSpPr>
          <p:nvPr/>
        </p:nvSpPr>
        <p:spPr bwMode="auto">
          <a:xfrm>
            <a:off x="498475" y="1401763"/>
            <a:ext cx="8070850" cy="4252912"/>
          </a:xfrm>
          <a:prstGeom prst="rect">
            <a:avLst/>
          </a:prstGeom>
          <a:noFill/>
          <a:ln w="9525">
            <a:noFill/>
            <a:miter lim="800000"/>
            <a:headEnd/>
            <a:tailEnd/>
          </a:ln>
        </p:spPr>
        <p:txBody>
          <a:bodyPr/>
          <a:lstStyle>
            <a:lvl1pPr marL="228600" indent="-228600" algn="l" rtl="0" eaLnBrk="0" fontAlgn="base" hangingPunct="0">
              <a:spcBef>
                <a:spcPts val="1000"/>
              </a:spcBef>
              <a:spcAft>
                <a:spcPct val="0"/>
              </a:spcAft>
              <a:buClr>
                <a:schemeClr val="accent2"/>
              </a:buClr>
              <a:buFont typeface="Arial" charset="0"/>
              <a:buChar char="•"/>
              <a:defRPr kern="1200">
                <a:solidFill>
                  <a:srgbClr val="262626"/>
                </a:solidFill>
                <a:latin typeface="+mn-lt"/>
                <a:ea typeface="+mn-ea"/>
                <a:cs typeface="+mn-cs"/>
              </a:defRPr>
            </a:lvl1pPr>
            <a:lvl2pPr marL="4572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2pPr>
            <a:lvl3pPr marL="6858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3pPr>
            <a:lvl4pPr marL="9144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4pPr>
            <a:lvl5pPr marL="11430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just" eaLnBrk="1" fontAlgn="auto" hangingPunct="1">
              <a:spcAft>
                <a:spcPts val="0"/>
              </a:spcAft>
              <a:buFont typeface="Arial" panose="020B0604020202020204" pitchFamily="34" charset="0"/>
              <a:buNone/>
              <a:defRPr/>
            </a:pPr>
            <a:endParaRPr lang="it-IT" sz="2400" dirty="0">
              <a:solidFill>
                <a:schemeClr val="tx1">
                  <a:lumMod val="85000"/>
                  <a:lumOff val="15000"/>
                </a:schemeClr>
              </a:solidFill>
            </a:endParaRPr>
          </a:p>
        </p:txBody>
      </p:sp>
      <p:sp>
        <p:nvSpPr>
          <p:cNvPr id="37893" name="Segnaposto contenuto 2"/>
          <p:cNvSpPr>
            <a:spLocks noGrp="1"/>
          </p:cNvSpPr>
          <p:nvPr>
            <p:ph idx="1"/>
          </p:nvPr>
        </p:nvSpPr>
        <p:spPr>
          <a:xfrm>
            <a:off x="711200" y="1074738"/>
            <a:ext cx="7645400" cy="2159000"/>
          </a:xfrm>
        </p:spPr>
        <p:txBody>
          <a:bodyPr/>
          <a:lstStyle/>
          <a:p>
            <a:pPr marL="0" indent="0" algn="ctr" eaLnBrk="1" hangingPunct="1">
              <a:buFont typeface="Arial" charset="0"/>
              <a:buNone/>
            </a:pPr>
            <a:r>
              <a:rPr lang="it-IT" sz="2400"/>
              <a:t>Il ruolo del medico competente all’interno dell’azienda va inteso oggi in modo ampio, strategico, principalmente come supporto a tutto il sistema destinato alla valutazione dei rischi e alla messa a punto della strategia preventiva più adeguata orientata alla salute complessiva del lavoratore </a:t>
            </a:r>
          </a:p>
        </p:txBody>
      </p:sp>
      <p:pic>
        <p:nvPicPr>
          <p:cNvPr id="37894" name="Picture 5"/>
          <p:cNvPicPr>
            <a:picLocks noChangeAspect="1" noChangeArrowheads="1"/>
          </p:cNvPicPr>
          <p:nvPr/>
        </p:nvPicPr>
        <p:blipFill>
          <a:blip r:embed="rId2"/>
          <a:srcRect/>
          <a:stretch>
            <a:fillRect/>
          </a:stretch>
        </p:blipFill>
        <p:spPr bwMode="auto">
          <a:xfrm>
            <a:off x="2587625" y="3209925"/>
            <a:ext cx="3419475" cy="244475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numero diapositiva 5"/>
          <p:cNvSpPr>
            <a:spLocks noGrp="1"/>
          </p:cNvSpPr>
          <p:nvPr>
            <p:ph type="sldNum" sz="quarter" idx="12"/>
          </p:nvPr>
        </p:nvSpPr>
        <p:spPr/>
        <p:txBody>
          <a:bodyPr/>
          <a:lstStyle/>
          <a:p>
            <a:pPr>
              <a:defRPr/>
            </a:pPr>
            <a:fld id="{F2D1A804-D455-4D84-84CE-6E8D7D5C056E}" type="slidenum">
              <a:rPr lang="it-IT"/>
              <a:pPr>
                <a:defRPr/>
              </a:pPr>
              <a:t>26</a:t>
            </a:fld>
            <a:endParaRPr lang="it-IT"/>
          </a:p>
        </p:txBody>
      </p:sp>
      <p:cxnSp>
        <p:nvCxnSpPr>
          <p:cNvPr id="8" name="Connettore diritto 7">
            <a:extLst/>
          </p:cNvPr>
          <p:cNvCxnSpPr/>
          <p:nvPr/>
        </p:nvCxnSpPr>
        <p:spPr>
          <a:xfrm>
            <a:off x="390525" y="990600"/>
            <a:ext cx="82581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915" name="Rettangolo 9"/>
          <p:cNvSpPr>
            <a:spLocks noChangeArrowheads="1"/>
          </p:cNvSpPr>
          <p:nvPr/>
        </p:nvSpPr>
        <p:spPr bwMode="auto">
          <a:xfrm>
            <a:off x="498475" y="231775"/>
            <a:ext cx="8267700" cy="701675"/>
          </a:xfrm>
          <a:prstGeom prst="rect">
            <a:avLst/>
          </a:prstGeom>
          <a:noFill/>
          <a:ln w="9525">
            <a:noFill/>
            <a:miter lim="800000"/>
            <a:headEnd/>
            <a:tailEnd/>
          </a:ln>
        </p:spPr>
        <p:txBody>
          <a:bodyPr>
            <a:spAutoFit/>
          </a:bodyPr>
          <a:lstStyle/>
          <a:p>
            <a:pPr algn="ctr"/>
            <a:r>
              <a:rPr lang="it-IT" sz="2000" b="1">
                <a:solidFill>
                  <a:srgbClr val="376092"/>
                </a:solidFill>
              </a:rPr>
              <a:t>Il nuovo ruolo del medico competente per la promozione della salute </a:t>
            </a:r>
          </a:p>
        </p:txBody>
      </p:sp>
      <p:sp>
        <p:nvSpPr>
          <p:cNvPr id="6" name="Segnaposto contenuto 2">
            <a:extLst/>
          </p:cNvPr>
          <p:cNvSpPr txBox="1">
            <a:spLocks/>
          </p:cNvSpPr>
          <p:nvPr/>
        </p:nvSpPr>
        <p:spPr bwMode="auto">
          <a:xfrm>
            <a:off x="498475" y="1401763"/>
            <a:ext cx="8070850" cy="4252912"/>
          </a:xfrm>
          <a:prstGeom prst="rect">
            <a:avLst/>
          </a:prstGeom>
          <a:noFill/>
          <a:ln w="9525">
            <a:noFill/>
            <a:miter lim="800000"/>
            <a:headEnd/>
            <a:tailEnd/>
          </a:ln>
        </p:spPr>
        <p:txBody>
          <a:bodyPr/>
          <a:lstStyle>
            <a:lvl1pPr marL="228600" indent="-228600" algn="l" rtl="0" eaLnBrk="0" fontAlgn="base" hangingPunct="0">
              <a:spcBef>
                <a:spcPts val="1000"/>
              </a:spcBef>
              <a:spcAft>
                <a:spcPct val="0"/>
              </a:spcAft>
              <a:buClr>
                <a:schemeClr val="accent2"/>
              </a:buClr>
              <a:buFont typeface="Arial" charset="0"/>
              <a:buChar char="•"/>
              <a:defRPr kern="1200">
                <a:solidFill>
                  <a:srgbClr val="262626"/>
                </a:solidFill>
                <a:latin typeface="+mn-lt"/>
                <a:ea typeface="+mn-ea"/>
                <a:cs typeface="+mn-cs"/>
              </a:defRPr>
            </a:lvl1pPr>
            <a:lvl2pPr marL="4572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2pPr>
            <a:lvl3pPr marL="6858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3pPr>
            <a:lvl4pPr marL="9144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4pPr>
            <a:lvl5pPr marL="1143000" indent="-228600" algn="l" rtl="0" eaLnBrk="0" fontAlgn="base" hangingPunct="0">
              <a:spcBef>
                <a:spcPts val="1000"/>
              </a:spcBef>
              <a:spcAft>
                <a:spcPct val="0"/>
              </a:spcAft>
              <a:buClr>
                <a:schemeClr val="accent2"/>
              </a:buClr>
              <a:buFont typeface="Arial" charset="0"/>
              <a:buChar char="•"/>
              <a:defRPr sz="1600" kern="1200">
                <a:solidFill>
                  <a:srgbClr val="262626"/>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just" eaLnBrk="1" fontAlgn="auto" hangingPunct="1">
              <a:spcAft>
                <a:spcPts val="0"/>
              </a:spcAft>
              <a:buFont typeface="Arial" panose="020B0604020202020204" pitchFamily="34" charset="0"/>
              <a:buNone/>
              <a:defRPr/>
            </a:pPr>
            <a:endParaRPr lang="it-IT" sz="2400" dirty="0">
              <a:solidFill>
                <a:schemeClr val="tx1">
                  <a:lumMod val="85000"/>
                  <a:lumOff val="15000"/>
                </a:schemeClr>
              </a:solidFill>
            </a:endParaRPr>
          </a:p>
        </p:txBody>
      </p:sp>
      <p:sp>
        <p:nvSpPr>
          <p:cNvPr id="38917" name="Segnaposto contenuto 2"/>
          <p:cNvSpPr>
            <a:spLocks noGrp="1"/>
          </p:cNvSpPr>
          <p:nvPr>
            <p:ph idx="4294967295"/>
          </p:nvPr>
        </p:nvSpPr>
        <p:spPr>
          <a:xfrm>
            <a:off x="711200" y="1074738"/>
            <a:ext cx="7645400" cy="2159000"/>
          </a:xfrm>
        </p:spPr>
        <p:txBody>
          <a:bodyPr/>
          <a:lstStyle/>
          <a:p>
            <a:pPr marL="0" indent="0" algn="ctr" eaLnBrk="1" hangingPunct="1">
              <a:spcBef>
                <a:spcPct val="0"/>
              </a:spcBef>
              <a:buFont typeface="Arial" charset="0"/>
              <a:buNone/>
            </a:pPr>
            <a:r>
              <a:rPr lang="it-IT" altLang="it-IT" sz="2400" dirty="0">
                <a:solidFill>
                  <a:srgbClr val="003300"/>
                </a:solidFill>
              </a:rPr>
              <a:t>C</a:t>
            </a:r>
            <a:r>
              <a:rPr lang="en-GB" altLang="it-IT" sz="2400" dirty="0" err="1">
                <a:solidFill>
                  <a:srgbClr val="003300"/>
                </a:solidFill>
              </a:rPr>
              <a:t>ollabora</a:t>
            </a:r>
            <a:r>
              <a:rPr lang="en-GB" altLang="it-IT" sz="2400" dirty="0">
                <a:solidFill>
                  <a:srgbClr val="003300"/>
                </a:solidFill>
              </a:rPr>
              <a:t> con </a:t>
            </a:r>
            <a:r>
              <a:rPr lang="en-GB" altLang="it-IT" sz="2400" dirty="0" err="1">
                <a:solidFill>
                  <a:srgbClr val="003300"/>
                </a:solidFill>
              </a:rPr>
              <a:t>il</a:t>
            </a:r>
            <a:r>
              <a:rPr lang="en-GB" altLang="it-IT" sz="2400" dirty="0">
                <a:solidFill>
                  <a:srgbClr val="003300"/>
                </a:solidFill>
              </a:rPr>
              <a:t> </a:t>
            </a:r>
            <a:r>
              <a:rPr lang="en-GB" altLang="it-IT" sz="2400" dirty="0" err="1">
                <a:solidFill>
                  <a:srgbClr val="003300"/>
                </a:solidFill>
              </a:rPr>
              <a:t>datore</a:t>
            </a:r>
            <a:r>
              <a:rPr lang="en-GB" altLang="it-IT" sz="2400" dirty="0">
                <a:solidFill>
                  <a:srgbClr val="003300"/>
                </a:solidFill>
              </a:rPr>
              <a:t> di </a:t>
            </a:r>
            <a:r>
              <a:rPr lang="en-GB" altLang="it-IT" sz="2400" dirty="0" err="1">
                <a:solidFill>
                  <a:srgbClr val="003300"/>
                </a:solidFill>
              </a:rPr>
              <a:t>lavoro</a:t>
            </a:r>
            <a:endParaRPr lang="en-GB" altLang="it-IT" sz="2400" dirty="0">
              <a:solidFill>
                <a:srgbClr val="003300"/>
              </a:solidFill>
            </a:endParaRPr>
          </a:p>
          <a:p>
            <a:pPr marL="0" indent="0" algn="ctr" eaLnBrk="1" hangingPunct="1">
              <a:spcBef>
                <a:spcPct val="0"/>
              </a:spcBef>
              <a:buFont typeface="Arial" charset="0"/>
              <a:buNone/>
            </a:pPr>
            <a:endParaRPr lang="en-GB" altLang="it-IT" sz="1000" b="1" dirty="0">
              <a:solidFill>
                <a:srgbClr val="003300"/>
              </a:solidFill>
            </a:endParaRPr>
          </a:p>
          <a:p>
            <a:pPr marL="0" indent="0" eaLnBrk="1" hangingPunct="1">
              <a:spcBef>
                <a:spcPct val="0"/>
              </a:spcBef>
              <a:buFont typeface="Arial" charset="0"/>
              <a:buBlip>
                <a:blip r:embed="rId2"/>
              </a:buBlip>
            </a:pPr>
            <a:r>
              <a:rPr lang="en-GB" altLang="it-IT" sz="2000" b="1" dirty="0">
                <a:solidFill>
                  <a:srgbClr val="003300"/>
                </a:solidFill>
              </a:rPr>
              <a:t> SOR</a:t>
            </a:r>
            <a:r>
              <a:rPr lang="it-IT" altLang="it-IT" sz="2000" b="1">
                <a:solidFill>
                  <a:srgbClr val="003300"/>
                </a:solidFill>
              </a:rPr>
              <a:t>VEGLIANZA SANITARIA </a:t>
            </a:r>
            <a:r>
              <a:rPr lang="it-IT" altLang="it-IT" sz="2000">
                <a:solidFill>
                  <a:srgbClr val="003300"/>
                </a:solidFill>
              </a:rPr>
              <a:t>e</a:t>
            </a:r>
            <a:r>
              <a:rPr lang="it-IT" altLang="it-IT" sz="2000" b="1">
                <a:solidFill>
                  <a:srgbClr val="003300"/>
                </a:solidFill>
              </a:rPr>
              <a:t> </a:t>
            </a:r>
            <a:r>
              <a:rPr lang="en-GB" altLang="it-IT" sz="2000" dirty="0" err="1">
                <a:solidFill>
                  <a:srgbClr val="003300"/>
                </a:solidFill>
              </a:rPr>
              <a:t>azioni</a:t>
            </a:r>
            <a:r>
              <a:rPr lang="en-GB" altLang="it-IT" sz="2000" dirty="0">
                <a:solidFill>
                  <a:srgbClr val="003300"/>
                </a:solidFill>
              </a:rPr>
              <a:t> </a:t>
            </a:r>
            <a:r>
              <a:rPr lang="en-GB" altLang="it-IT" sz="2000" dirty="0" err="1">
                <a:solidFill>
                  <a:srgbClr val="003300"/>
                </a:solidFill>
              </a:rPr>
              <a:t>strettamente</a:t>
            </a:r>
            <a:r>
              <a:rPr lang="en-GB" altLang="it-IT" sz="2000" dirty="0">
                <a:solidFill>
                  <a:srgbClr val="003300"/>
                </a:solidFill>
              </a:rPr>
              <a:t> </a:t>
            </a:r>
            <a:r>
              <a:rPr lang="en-GB" altLang="it-IT" sz="2000" dirty="0" err="1">
                <a:solidFill>
                  <a:srgbClr val="003300"/>
                </a:solidFill>
              </a:rPr>
              <a:t>collegate</a:t>
            </a:r>
            <a:r>
              <a:rPr lang="en-GB" altLang="it-IT" sz="2000" dirty="0">
                <a:solidFill>
                  <a:srgbClr val="003300"/>
                </a:solidFill>
              </a:rPr>
              <a:t> </a:t>
            </a:r>
            <a:r>
              <a:rPr lang="en-GB" altLang="it-IT" sz="2000" dirty="0" err="1">
                <a:solidFill>
                  <a:srgbClr val="003300"/>
                </a:solidFill>
              </a:rPr>
              <a:t>quali</a:t>
            </a:r>
            <a:r>
              <a:rPr lang="en-GB" altLang="it-IT" sz="2000" dirty="0">
                <a:solidFill>
                  <a:srgbClr val="003300"/>
                </a:solidFill>
              </a:rPr>
              <a:t> </a:t>
            </a:r>
            <a:r>
              <a:rPr lang="en-GB" altLang="it-IT" sz="2000" dirty="0" err="1">
                <a:solidFill>
                  <a:srgbClr val="003300"/>
                </a:solidFill>
              </a:rPr>
              <a:t>il</a:t>
            </a:r>
            <a:r>
              <a:rPr lang="en-GB" altLang="it-IT" sz="2000" dirty="0">
                <a:solidFill>
                  <a:srgbClr val="003300"/>
                </a:solidFill>
              </a:rPr>
              <a:t> </a:t>
            </a:r>
            <a:r>
              <a:rPr lang="en-GB" altLang="it-IT" sz="2000" dirty="0" err="1">
                <a:solidFill>
                  <a:srgbClr val="003300"/>
                </a:solidFill>
              </a:rPr>
              <a:t>rilascio</a:t>
            </a:r>
            <a:r>
              <a:rPr lang="en-GB" altLang="it-IT" sz="2000" dirty="0">
                <a:solidFill>
                  <a:srgbClr val="003300"/>
                </a:solidFill>
              </a:rPr>
              <a:t> del </a:t>
            </a:r>
            <a:r>
              <a:rPr lang="en-GB" altLang="it-IT" sz="2000" dirty="0" err="1">
                <a:solidFill>
                  <a:srgbClr val="003300"/>
                </a:solidFill>
              </a:rPr>
              <a:t>giudizio</a:t>
            </a:r>
            <a:r>
              <a:rPr lang="en-GB" altLang="it-IT" sz="2000" dirty="0">
                <a:solidFill>
                  <a:srgbClr val="003300"/>
                </a:solidFill>
              </a:rPr>
              <a:t> di </a:t>
            </a:r>
            <a:r>
              <a:rPr lang="en-GB" altLang="it-IT" sz="2000" dirty="0" err="1">
                <a:solidFill>
                  <a:srgbClr val="003300"/>
                </a:solidFill>
              </a:rPr>
              <a:t>idoneità</a:t>
            </a:r>
            <a:r>
              <a:rPr lang="en-GB" altLang="it-IT" sz="2000" dirty="0">
                <a:solidFill>
                  <a:srgbClr val="003300"/>
                </a:solidFill>
              </a:rPr>
              <a:t>, </a:t>
            </a:r>
            <a:r>
              <a:rPr lang="it-IT" altLang="it-IT" sz="2000" dirty="0">
                <a:solidFill>
                  <a:srgbClr val="003300"/>
                </a:solidFill>
              </a:rPr>
              <a:t>i</a:t>
            </a:r>
            <a:r>
              <a:rPr lang="en-GB" altLang="it-IT" sz="2000" dirty="0">
                <a:solidFill>
                  <a:srgbClr val="003300"/>
                </a:solidFill>
              </a:rPr>
              <a:t> </a:t>
            </a:r>
            <a:r>
              <a:rPr lang="en-GB" altLang="it-IT" sz="2000" dirty="0" err="1">
                <a:solidFill>
                  <a:srgbClr val="003300"/>
                </a:solidFill>
              </a:rPr>
              <a:t>provvedimenti</a:t>
            </a:r>
            <a:r>
              <a:rPr lang="en-GB" altLang="it-IT" sz="2000" dirty="0">
                <a:solidFill>
                  <a:srgbClr val="003300"/>
                </a:solidFill>
              </a:rPr>
              <a:t> </a:t>
            </a:r>
            <a:r>
              <a:rPr lang="en-GB" altLang="it-IT" sz="2000" dirty="0" err="1">
                <a:solidFill>
                  <a:srgbClr val="003300"/>
                </a:solidFill>
              </a:rPr>
              <a:t>assunti</a:t>
            </a:r>
            <a:r>
              <a:rPr lang="en-GB" altLang="it-IT" sz="2000" dirty="0">
                <a:solidFill>
                  <a:srgbClr val="003300"/>
                </a:solidFill>
              </a:rPr>
              <a:t> </a:t>
            </a:r>
            <a:r>
              <a:rPr lang="en-GB" altLang="it-IT" sz="2000" dirty="0" err="1">
                <a:solidFill>
                  <a:srgbClr val="003300"/>
                </a:solidFill>
              </a:rPr>
              <a:t>nei</a:t>
            </a:r>
            <a:r>
              <a:rPr lang="en-GB" altLang="it-IT" sz="2000" dirty="0">
                <a:solidFill>
                  <a:srgbClr val="003300"/>
                </a:solidFill>
              </a:rPr>
              <a:t> </a:t>
            </a:r>
            <a:r>
              <a:rPr lang="en-GB" altLang="it-IT" sz="2000" dirty="0" err="1">
                <a:solidFill>
                  <a:srgbClr val="003300"/>
                </a:solidFill>
              </a:rPr>
              <a:t>casi</a:t>
            </a:r>
            <a:r>
              <a:rPr lang="en-GB" altLang="it-IT" sz="2000" dirty="0">
                <a:solidFill>
                  <a:srgbClr val="003300"/>
                </a:solidFill>
              </a:rPr>
              <a:t> di </a:t>
            </a:r>
            <a:r>
              <a:rPr lang="en-GB" altLang="it-IT" sz="2000" dirty="0" err="1">
                <a:solidFill>
                  <a:srgbClr val="003300"/>
                </a:solidFill>
              </a:rPr>
              <a:t>inidoneità</a:t>
            </a:r>
            <a:r>
              <a:rPr lang="en-GB" altLang="it-IT" sz="2000" dirty="0">
                <a:solidFill>
                  <a:srgbClr val="003300"/>
                </a:solidFill>
              </a:rPr>
              <a:t>, le </a:t>
            </a:r>
            <a:r>
              <a:rPr lang="en-GB" altLang="it-IT" sz="2000" dirty="0" err="1">
                <a:solidFill>
                  <a:srgbClr val="003300"/>
                </a:solidFill>
              </a:rPr>
              <a:t>certificazioni</a:t>
            </a:r>
            <a:r>
              <a:rPr lang="en-GB" altLang="it-IT" sz="2000" dirty="0">
                <a:solidFill>
                  <a:srgbClr val="003300"/>
                </a:solidFill>
              </a:rPr>
              <a:t> </a:t>
            </a:r>
            <a:r>
              <a:rPr lang="en-GB" altLang="it-IT" sz="2000" dirty="0" err="1">
                <a:solidFill>
                  <a:srgbClr val="003300"/>
                </a:solidFill>
              </a:rPr>
              <a:t>tra</a:t>
            </a:r>
            <a:r>
              <a:rPr lang="en-GB" altLang="it-IT" sz="2000" dirty="0">
                <a:solidFill>
                  <a:srgbClr val="003300"/>
                </a:solidFill>
              </a:rPr>
              <a:t> cui quelle di </a:t>
            </a:r>
            <a:r>
              <a:rPr lang="en-GB" altLang="it-IT" sz="2000" dirty="0" err="1">
                <a:solidFill>
                  <a:srgbClr val="003300"/>
                </a:solidFill>
              </a:rPr>
              <a:t>malattia</a:t>
            </a:r>
            <a:r>
              <a:rPr lang="en-GB" altLang="it-IT" sz="2000" dirty="0">
                <a:solidFill>
                  <a:srgbClr val="003300"/>
                </a:solidFill>
              </a:rPr>
              <a:t> </a:t>
            </a:r>
            <a:r>
              <a:rPr lang="en-GB" altLang="it-IT" sz="2000" dirty="0" err="1">
                <a:solidFill>
                  <a:srgbClr val="003300"/>
                </a:solidFill>
              </a:rPr>
              <a:t>professionale</a:t>
            </a:r>
            <a:r>
              <a:rPr lang="it-IT" altLang="it-IT" sz="2000" dirty="0">
                <a:solidFill>
                  <a:srgbClr val="003300"/>
                </a:solidFill>
              </a:rPr>
              <a:t>, qualora sia accertato il nesso causale tra fattore di rischio e danno</a:t>
            </a:r>
            <a:endParaRPr lang="en-GB" altLang="it-IT" sz="2000" dirty="0">
              <a:solidFill>
                <a:srgbClr val="003300"/>
              </a:solidFill>
            </a:endParaRPr>
          </a:p>
          <a:p>
            <a:pPr marL="0" indent="0" eaLnBrk="1" hangingPunct="1">
              <a:spcBef>
                <a:spcPct val="0"/>
              </a:spcBef>
              <a:buFont typeface="Arial" charset="0"/>
              <a:buBlip>
                <a:blip r:embed="rId2"/>
              </a:buBlip>
            </a:pPr>
            <a:r>
              <a:rPr lang="en-GB" altLang="it-IT" sz="2000" dirty="0">
                <a:solidFill>
                  <a:srgbClr val="003300"/>
                </a:solidFill>
              </a:rPr>
              <a:t> </a:t>
            </a:r>
            <a:r>
              <a:rPr lang="en-GB" altLang="it-IT" sz="2000" b="1" dirty="0">
                <a:solidFill>
                  <a:srgbClr val="003300"/>
                </a:solidFill>
              </a:rPr>
              <a:t>VALUTAZIONE DEI RISCHI E PREDISPOSIZIONE DI MISURE</a:t>
            </a:r>
            <a:r>
              <a:rPr lang="en-GB" altLang="it-IT" sz="2000" dirty="0">
                <a:solidFill>
                  <a:srgbClr val="003300"/>
                </a:solidFill>
              </a:rPr>
              <a:t> PER LA TUTELA DELLA</a:t>
            </a:r>
            <a:r>
              <a:rPr lang="it-IT" altLang="it-IT" sz="2000" dirty="0">
                <a:solidFill>
                  <a:srgbClr val="003300"/>
                </a:solidFill>
              </a:rPr>
              <a:t> </a:t>
            </a:r>
            <a:r>
              <a:rPr lang="en-GB" altLang="it-IT" sz="2000" dirty="0">
                <a:solidFill>
                  <a:srgbClr val="003300"/>
                </a:solidFill>
              </a:rPr>
              <a:t>SALUTE E INTEGRITÀ PSICO-FISICA DEI LAVORATORI</a:t>
            </a:r>
          </a:p>
          <a:p>
            <a:pPr marL="0" indent="0" eaLnBrk="1" hangingPunct="1">
              <a:spcBef>
                <a:spcPct val="0"/>
              </a:spcBef>
              <a:buFont typeface="Arial" charset="0"/>
              <a:buBlip>
                <a:blip r:embed="rId2"/>
              </a:buBlip>
            </a:pPr>
            <a:r>
              <a:rPr lang="en-GB" altLang="it-IT" sz="2000" dirty="0">
                <a:solidFill>
                  <a:srgbClr val="003300"/>
                </a:solidFill>
              </a:rPr>
              <a:t> </a:t>
            </a:r>
            <a:r>
              <a:rPr lang="en-GB" altLang="it-IT" sz="2000" b="1" dirty="0"/>
              <a:t>INFORMAZIONE - FORMAZIONE</a:t>
            </a:r>
            <a:endParaRPr lang="en-GB" altLang="it-IT" sz="2000" b="1" dirty="0">
              <a:solidFill>
                <a:srgbClr val="003300"/>
              </a:solidFill>
            </a:endParaRPr>
          </a:p>
          <a:p>
            <a:pPr marL="0" indent="0" eaLnBrk="1" hangingPunct="1">
              <a:spcBef>
                <a:spcPct val="0"/>
              </a:spcBef>
              <a:buFont typeface="Arial" charset="0"/>
              <a:buBlip>
                <a:blip r:embed="rId2"/>
              </a:buBlip>
            </a:pPr>
            <a:r>
              <a:rPr lang="en-GB" altLang="it-IT" sz="2000" dirty="0">
                <a:solidFill>
                  <a:srgbClr val="003300"/>
                </a:solidFill>
              </a:rPr>
              <a:t> </a:t>
            </a:r>
            <a:r>
              <a:rPr lang="en-GB" altLang="it-IT" sz="2000" b="1" dirty="0">
                <a:solidFill>
                  <a:srgbClr val="003300"/>
                </a:solidFill>
              </a:rPr>
              <a:t>ORGANIZZAZIONE DEL SERVIZIO  DI  PRIMO  SOCCORSO</a:t>
            </a:r>
            <a:r>
              <a:rPr lang="en-GB" altLang="it-IT" sz="2000" dirty="0">
                <a:solidFill>
                  <a:srgbClr val="003300"/>
                </a:solidFill>
              </a:rPr>
              <a:t> </a:t>
            </a:r>
          </a:p>
          <a:p>
            <a:pPr marL="0" indent="0" algn="ctr" eaLnBrk="1" hangingPunct="1">
              <a:spcBef>
                <a:spcPct val="0"/>
              </a:spcBef>
              <a:buFont typeface="Arial" charset="0"/>
              <a:buNone/>
            </a:pPr>
            <a:endParaRPr lang="en-GB" altLang="it-IT" sz="2000" dirty="0">
              <a:solidFill>
                <a:srgbClr val="003300"/>
              </a:solidFill>
            </a:endParaRPr>
          </a:p>
          <a:p>
            <a:pPr marL="0" indent="0" algn="ctr" eaLnBrk="1" hangingPunct="1">
              <a:spcBef>
                <a:spcPct val="0"/>
              </a:spcBef>
              <a:buFont typeface="Arial" charset="0"/>
              <a:buNone/>
            </a:pPr>
            <a:endParaRPr lang="en-GB" altLang="it-IT" sz="200" b="1" dirty="0">
              <a:solidFill>
                <a:schemeClr val="bg1"/>
              </a:solidFill>
            </a:endParaRPr>
          </a:p>
          <a:p>
            <a:pPr marL="0" indent="0" algn="ctr" eaLnBrk="1" hangingPunct="1">
              <a:buFont typeface="Arial" charset="0"/>
              <a:buNone/>
            </a:pPr>
            <a:endParaRPr lang="it-IT" sz="2400" b="1" dirty="0"/>
          </a:p>
        </p:txBody>
      </p:sp>
      <p:sp>
        <p:nvSpPr>
          <p:cNvPr id="38918" name="Text Box 7"/>
          <p:cNvSpPr txBox="1">
            <a:spLocks noChangeArrowheads="1"/>
          </p:cNvSpPr>
          <p:nvPr/>
        </p:nvSpPr>
        <p:spPr bwMode="auto">
          <a:xfrm>
            <a:off x="1392238" y="4224338"/>
            <a:ext cx="6992937" cy="2085975"/>
          </a:xfrm>
          <a:prstGeom prst="rect">
            <a:avLst/>
          </a:prstGeom>
          <a:noFill/>
          <a:ln w="38100">
            <a:solidFill>
              <a:srgbClr val="376092"/>
            </a:solidFill>
            <a:miter lim="800000"/>
            <a:headEnd/>
            <a:tailEnd/>
          </a:ln>
        </p:spPr>
        <p:txBody>
          <a:bodyPr>
            <a:spAutoFit/>
          </a:bodyPr>
          <a:lstStyle/>
          <a:p>
            <a:pPr defTabSz="914400">
              <a:spcBef>
                <a:spcPts val="1000"/>
              </a:spcBef>
              <a:buClr>
                <a:srgbClr val="00B050"/>
              </a:buClr>
              <a:buFont typeface="Arial" charset="0"/>
              <a:buNone/>
            </a:pPr>
            <a:r>
              <a:rPr lang="it-IT" altLang="it-IT" sz="1600" b="1">
                <a:solidFill>
                  <a:srgbClr val="C00000"/>
                </a:solidFill>
              </a:rPr>
              <a:t>Il Servizio Pubblico deve favorire un ruolo attivo del medico competente nell’orientare i lavoratori verso scelte e comportamenti favorevoli alla salute</a:t>
            </a:r>
            <a:r>
              <a:rPr lang="it-IT" altLang="it-IT" sz="1600">
                <a:solidFill>
                  <a:srgbClr val="000000"/>
                </a:solidFill>
              </a:rPr>
              <a:t> e nel contrastare stili di vita dannosi (quali l'abitudine al fumo, l'abuso di alcol e di altre sostanze, l'alimentazione non corretta, la sedentarietà, la mancata adesione ai programmi di screening attivati dal Servizio Sanitario Regionale, ecc..). </a:t>
            </a:r>
            <a:r>
              <a:rPr lang="it-IT" altLang="it-IT" sz="1600" b="1">
                <a:solidFill>
                  <a:srgbClr val="000000"/>
                </a:solidFill>
              </a:rPr>
              <a:t>Il medico competente, ai sensi dell’art. 25 del D. Lgs, 81/08 ha la facoltà di collaborare all’attuazione di  programmi di promozione della salute.</a:t>
            </a:r>
            <a:endParaRPr lang="it-IT" sz="16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F6C7635E-38A3-4060-B034-9A4CE3D7F177}" type="slidenum">
              <a:rPr lang="it-IT"/>
              <a:pPr>
                <a:defRPr/>
              </a:pPr>
              <a:t>27</a:t>
            </a:fld>
            <a:endParaRPr lang="it-IT"/>
          </a:p>
        </p:txBody>
      </p:sp>
      <p:cxnSp>
        <p:nvCxnSpPr>
          <p:cNvPr id="8" name="Connettore diritto 7">
            <a:extLst/>
          </p:cNvPr>
          <p:cNvCxnSpPr/>
          <p:nvPr/>
        </p:nvCxnSpPr>
        <p:spPr>
          <a:xfrm>
            <a:off x="390525" y="990600"/>
            <a:ext cx="82581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939" name="Rettangolo 9"/>
          <p:cNvSpPr>
            <a:spLocks noChangeArrowheads="1"/>
          </p:cNvSpPr>
          <p:nvPr/>
        </p:nvSpPr>
        <p:spPr bwMode="auto">
          <a:xfrm>
            <a:off x="323850" y="590550"/>
            <a:ext cx="8267700" cy="366713"/>
          </a:xfrm>
          <a:prstGeom prst="rect">
            <a:avLst/>
          </a:prstGeom>
          <a:noFill/>
          <a:ln w="9525">
            <a:noFill/>
            <a:miter lim="800000"/>
            <a:headEnd/>
            <a:tailEnd/>
          </a:ln>
        </p:spPr>
        <p:txBody>
          <a:bodyPr>
            <a:spAutoFit/>
          </a:bodyPr>
          <a:lstStyle/>
          <a:p>
            <a:pPr algn="ctr" defTabSz="914400"/>
            <a:r>
              <a:rPr lang="it-IT" b="1">
                <a:solidFill>
                  <a:srgbClr val="376092"/>
                </a:solidFill>
              </a:rPr>
              <a:t>Il nuovo ruolo del medico competente per la promozione della salute</a:t>
            </a:r>
            <a:r>
              <a:rPr lang="it-IT"/>
              <a:t> </a:t>
            </a:r>
          </a:p>
        </p:txBody>
      </p:sp>
      <p:sp>
        <p:nvSpPr>
          <p:cNvPr id="39940" name="Segnaposto contenuto 2"/>
          <p:cNvSpPr txBox="1">
            <a:spLocks/>
          </p:cNvSpPr>
          <p:nvPr/>
        </p:nvSpPr>
        <p:spPr bwMode="auto">
          <a:xfrm>
            <a:off x="95250" y="1043712"/>
            <a:ext cx="8924925" cy="4413250"/>
          </a:xfrm>
          <a:prstGeom prst="rect">
            <a:avLst/>
          </a:prstGeom>
          <a:noFill/>
          <a:ln w="9525">
            <a:noFill/>
            <a:miter lim="800000"/>
            <a:headEnd/>
            <a:tailEnd/>
          </a:ln>
        </p:spPr>
        <p:txBody>
          <a:bodyPr/>
          <a:lstStyle/>
          <a:p>
            <a:pPr algn="ctr" defTabSz="914400">
              <a:spcBef>
                <a:spcPts val="0"/>
              </a:spcBef>
              <a:buClr>
                <a:schemeClr val="accent2"/>
              </a:buClr>
              <a:buFont typeface="Arial" charset="0"/>
              <a:buNone/>
            </a:pPr>
            <a:r>
              <a:rPr lang="it-IT" sz="2000" b="1" dirty="0">
                <a:solidFill>
                  <a:srgbClr val="C00000"/>
                </a:solidFill>
                <a:latin typeface="Calibri" pitchFamily="34" charset="0"/>
              </a:rPr>
              <a:t>Il Medico Competente può eseguire interventi individuali con i lavoratori nel corso delle visite mediche previste dal protocollo di sorveglianza sanitaria</a:t>
            </a:r>
          </a:p>
          <a:p>
            <a:pPr marL="342900" indent="-342900" defTabSz="914400">
              <a:spcBef>
                <a:spcPts val="0"/>
              </a:spcBef>
              <a:buClr>
                <a:schemeClr val="accent1">
                  <a:lumMod val="75000"/>
                </a:schemeClr>
              </a:buClr>
              <a:buFont typeface="Arial" panose="020B0604020202020204" pitchFamily="34" charset="0"/>
              <a:buChar char="•"/>
            </a:pPr>
            <a:r>
              <a:rPr lang="it-IT" sz="2000" dirty="0">
                <a:solidFill>
                  <a:srgbClr val="262626"/>
                </a:solidFill>
                <a:latin typeface="Calibri" pitchFamily="34" charset="0"/>
              </a:rPr>
              <a:t>Il MC ha un rapporto diretto con i lavoratori (buona opportunità per sviluppare iniziative di promozione della salute individuale, rapporto fiduciale che si instaura tra lavoratori e MC che spesso è l'unico medico a cui si rivolgono per problemi organizzativi personali)</a:t>
            </a:r>
          </a:p>
          <a:p>
            <a:pPr marL="342900" indent="-342900" defTabSz="914400">
              <a:spcBef>
                <a:spcPts val="0"/>
              </a:spcBef>
              <a:buClr>
                <a:schemeClr val="accent1">
                  <a:lumMod val="75000"/>
                </a:schemeClr>
              </a:buClr>
              <a:buFont typeface="Arial" panose="020B0604020202020204" pitchFamily="34" charset="0"/>
              <a:buChar char="•"/>
            </a:pPr>
            <a:endParaRPr lang="it-IT" sz="800" dirty="0">
              <a:solidFill>
                <a:srgbClr val="262626"/>
              </a:solidFill>
              <a:latin typeface="Calibri" pitchFamily="34" charset="0"/>
            </a:endParaRPr>
          </a:p>
          <a:p>
            <a:pPr marL="342900" indent="-342900" defTabSz="914400">
              <a:spcBef>
                <a:spcPts val="0"/>
              </a:spcBef>
              <a:buClr>
                <a:schemeClr val="accent1">
                  <a:lumMod val="75000"/>
                </a:schemeClr>
              </a:buClr>
              <a:buFont typeface="Arial" panose="020B0604020202020204" pitchFamily="34" charset="0"/>
              <a:buChar char="•"/>
            </a:pPr>
            <a:r>
              <a:rPr lang="it-IT" sz="2000" dirty="0">
                <a:solidFill>
                  <a:srgbClr val="262626"/>
                </a:solidFill>
                <a:latin typeface="Calibri" pitchFamily="34" charset="0"/>
              </a:rPr>
              <a:t>Nel corso delle visite mediche (preventive, periodiche, etc.) il MC viene a conoscenza di fattori di rischio extra professionali che riporterà  nella cartella sanitaria e di rischio (</a:t>
            </a:r>
            <a:r>
              <a:rPr lang="it-IT" sz="2000" b="1" dirty="0">
                <a:solidFill>
                  <a:srgbClr val="262626"/>
                </a:solidFill>
                <a:latin typeface="Calibri" pitchFamily="34" charset="0"/>
              </a:rPr>
              <a:t>in apposita scheda di promozione della salute</a:t>
            </a:r>
            <a:r>
              <a:rPr lang="it-IT" sz="2000" dirty="0">
                <a:solidFill>
                  <a:srgbClr val="262626"/>
                </a:solidFill>
                <a:latin typeface="Calibri" pitchFamily="34" charset="0"/>
              </a:rPr>
              <a:t>)</a:t>
            </a:r>
            <a:endParaRPr lang="it-IT" sz="800" dirty="0">
              <a:solidFill>
                <a:srgbClr val="262626"/>
              </a:solidFill>
              <a:latin typeface="Calibri" pitchFamily="34" charset="0"/>
            </a:endParaRPr>
          </a:p>
          <a:p>
            <a:pPr marL="342900" indent="-342900" defTabSz="914400" eaLnBrk="1" hangingPunct="1">
              <a:lnSpc>
                <a:spcPct val="80000"/>
              </a:lnSpc>
              <a:buClr>
                <a:schemeClr val="accent1">
                  <a:lumMod val="75000"/>
                </a:schemeClr>
              </a:buClr>
              <a:buFont typeface="Arial" panose="020B0604020202020204" pitchFamily="34" charset="0"/>
              <a:buChar char="•"/>
            </a:pPr>
            <a:endParaRPr lang="it-IT" sz="800" dirty="0">
              <a:latin typeface="+mj-lt"/>
            </a:endParaRPr>
          </a:p>
          <a:p>
            <a:pPr marL="342000" indent="-342000" defTabSz="914400" eaLnBrk="1" hangingPunct="1">
              <a:buClr>
                <a:schemeClr val="accent1">
                  <a:lumMod val="75000"/>
                </a:schemeClr>
              </a:buClr>
              <a:buFont typeface="Arial" panose="020B0604020202020204" pitchFamily="34" charset="0"/>
              <a:buChar char="•"/>
            </a:pPr>
            <a:r>
              <a:rPr lang="it-IT" sz="2000" dirty="0">
                <a:latin typeface="Calibri" panose="020F0502020204030204" pitchFamily="34" charset="0"/>
              </a:rPr>
              <a:t>Sulla base degli elementi raccolti il MC potrà:</a:t>
            </a:r>
          </a:p>
          <a:p>
            <a:pPr marL="342000" indent="-342000" defTabSz="914400" eaLnBrk="1" hangingPunct="1">
              <a:buClr>
                <a:srgbClr val="376092"/>
              </a:buClr>
            </a:pPr>
            <a:r>
              <a:rPr lang="it-IT" sz="2000" dirty="0">
                <a:latin typeface="Calibri" panose="020F0502020204030204" pitchFamily="34" charset="0"/>
              </a:rPr>
              <a:t>      - individuare le problematiche individuali prevalenti</a:t>
            </a:r>
          </a:p>
          <a:p>
            <a:pPr marL="342000" indent="-342000" defTabSz="914400" eaLnBrk="1" hangingPunct="1">
              <a:buClr>
                <a:srgbClr val="376092"/>
              </a:buClr>
            </a:pPr>
            <a:r>
              <a:rPr lang="it-IT" sz="2000" dirty="0">
                <a:latin typeface="Calibri" panose="020F0502020204030204" pitchFamily="34" charset="0"/>
              </a:rPr>
              <a:t>      - attivare gli interventi di promozione più opportuni nel  caso specifico e</a:t>
            </a:r>
          </a:p>
          <a:p>
            <a:pPr marL="342000" indent="-342000" defTabSz="914400" eaLnBrk="1" hangingPunct="1">
              <a:buClr>
                <a:srgbClr val="376092"/>
              </a:buClr>
            </a:pPr>
            <a:r>
              <a:rPr lang="it-IT" sz="2000" dirty="0">
                <a:latin typeface="Calibri" panose="020F0502020204030204" pitchFamily="34" charset="0"/>
              </a:rPr>
              <a:t>      finalizzati alla modifica dei comportamenti a rischio: (interventi informativi,</a:t>
            </a:r>
          </a:p>
          <a:p>
            <a:pPr marL="342000" lvl="1" indent="-342000" defTabSz="914400">
              <a:buClr>
                <a:srgbClr val="376092"/>
              </a:buClr>
            </a:pPr>
            <a:r>
              <a:rPr lang="it-IT" sz="2000" dirty="0">
                <a:latin typeface="Calibri" panose="020F0502020204030204" pitchFamily="34" charset="0"/>
              </a:rPr>
              <a:t>      counselling individuale breve, proposta di programmi specifici di PSL)</a:t>
            </a:r>
          </a:p>
          <a:p>
            <a:pPr marL="342000" indent="-342000" defTabSz="914400" eaLnBrk="1" hangingPunct="1">
              <a:buClr>
                <a:srgbClr val="376092"/>
              </a:buClr>
            </a:pPr>
            <a:r>
              <a:rPr lang="it-IT" sz="2000" dirty="0">
                <a:latin typeface="Calibri" panose="020F0502020204030204" pitchFamily="34" charset="0"/>
              </a:rPr>
              <a:t>     - verificare nel tempo l'efficacia delle iniziative adottate</a:t>
            </a:r>
          </a:p>
          <a:p>
            <a:pPr algn="ctr" defTabSz="914400">
              <a:spcBef>
                <a:spcPts val="1000"/>
              </a:spcBef>
              <a:buClr>
                <a:schemeClr val="accent2"/>
              </a:buClr>
              <a:buFont typeface="Arial" charset="0"/>
              <a:buNone/>
            </a:pPr>
            <a:endParaRPr lang="it-IT" sz="2200" dirty="0">
              <a:solidFill>
                <a:srgbClr val="262626"/>
              </a:solidFill>
              <a:latin typeface="Calibri" pitchFamily="34" charset="0"/>
            </a:endParaRPr>
          </a:p>
          <a:p>
            <a:pPr defTabSz="914400">
              <a:spcBef>
                <a:spcPts val="1000"/>
              </a:spcBef>
              <a:buClr>
                <a:schemeClr val="accent2"/>
              </a:buClr>
              <a:buFont typeface="Arial" charset="0"/>
              <a:buNone/>
            </a:pPr>
            <a:endParaRPr lang="it-IT" dirty="0">
              <a:solidFill>
                <a:srgbClr val="262626"/>
              </a:solidFill>
              <a:latin typeface="Gill Sans MT"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numero diapositiva 5"/>
          <p:cNvSpPr>
            <a:spLocks noGrp="1"/>
          </p:cNvSpPr>
          <p:nvPr>
            <p:ph type="sldNum" sz="quarter" idx="12"/>
          </p:nvPr>
        </p:nvSpPr>
        <p:spPr/>
        <p:txBody>
          <a:bodyPr/>
          <a:lstStyle/>
          <a:p>
            <a:pPr>
              <a:defRPr/>
            </a:pPr>
            <a:fld id="{A6081CA0-7B7F-4FF4-833A-B984BF4C33BE}" type="slidenum">
              <a:rPr lang="it-IT"/>
              <a:pPr>
                <a:defRPr/>
              </a:pPr>
              <a:t>28</a:t>
            </a:fld>
            <a:endParaRPr lang="it-IT"/>
          </a:p>
        </p:txBody>
      </p:sp>
      <p:cxnSp>
        <p:nvCxnSpPr>
          <p:cNvPr id="8" name="Connettore diritto 7">
            <a:extLst/>
          </p:cNvPr>
          <p:cNvCxnSpPr/>
          <p:nvPr/>
        </p:nvCxnSpPr>
        <p:spPr>
          <a:xfrm>
            <a:off x="390525" y="990600"/>
            <a:ext cx="82581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963" name="Segnaposto contenuto 2"/>
          <p:cNvSpPr>
            <a:spLocks noGrp="1"/>
          </p:cNvSpPr>
          <p:nvPr>
            <p:ph idx="1"/>
          </p:nvPr>
        </p:nvSpPr>
        <p:spPr>
          <a:xfrm>
            <a:off x="323850" y="1427163"/>
            <a:ext cx="5735638" cy="3417887"/>
          </a:xfrm>
        </p:spPr>
        <p:txBody>
          <a:bodyPr/>
          <a:lstStyle/>
          <a:p>
            <a:pPr marL="0" indent="0" eaLnBrk="1" hangingPunct="1">
              <a:buFont typeface="Arial" charset="0"/>
              <a:buNone/>
            </a:pPr>
            <a:r>
              <a:rPr lang="it-IT" sz="2400">
                <a:solidFill>
                  <a:srgbClr val="262626"/>
                </a:solidFill>
              </a:rPr>
              <a:t>Il medico competente </a:t>
            </a:r>
            <a:r>
              <a:rPr lang="it-IT" sz="2400">
                <a:solidFill>
                  <a:srgbClr val="C00000"/>
                </a:solidFill>
              </a:rPr>
              <a:t>svolge un ruolo propositivo </a:t>
            </a:r>
            <a:r>
              <a:rPr lang="it-IT" sz="2400">
                <a:solidFill>
                  <a:srgbClr val="262626"/>
                </a:solidFill>
              </a:rPr>
              <a:t>nei confronti della salute dei lavoratori e delle organizzazioni aziendali:</a:t>
            </a:r>
          </a:p>
          <a:p>
            <a:pPr marL="0" indent="0" eaLnBrk="1" hangingPunct="1">
              <a:buClr>
                <a:schemeClr val="tx2"/>
              </a:buClr>
            </a:pPr>
            <a:r>
              <a:rPr lang="it-IT" sz="2400">
                <a:solidFill>
                  <a:srgbClr val="262626"/>
                </a:solidFill>
              </a:rPr>
              <a:t> promuovendo iniziative</a:t>
            </a:r>
          </a:p>
          <a:p>
            <a:pPr marL="0" indent="0" eaLnBrk="1" hangingPunct="1">
              <a:buClr>
                <a:schemeClr val="tx2"/>
              </a:buClr>
            </a:pPr>
            <a:r>
              <a:rPr lang="it-IT" sz="2400">
                <a:solidFill>
                  <a:srgbClr val="262626"/>
                </a:solidFill>
              </a:rPr>
              <a:t> collaborando alla loro realizzazione </a:t>
            </a:r>
          </a:p>
          <a:p>
            <a:pPr marL="0" indent="0" eaLnBrk="1" hangingPunct="1">
              <a:buClr>
                <a:schemeClr val="tx2"/>
              </a:buClr>
            </a:pPr>
            <a:r>
              <a:rPr lang="it-IT" sz="2400">
                <a:solidFill>
                  <a:srgbClr val="262626"/>
                </a:solidFill>
              </a:rPr>
              <a:t> evidenziando i risultati attesi e le ricadute anche di carattere economico a medio e lungo termine</a:t>
            </a:r>
          </a:p>
          <a:p>
            <a:pPr marL="0" indent="0" eaLnBrk="1" hangingPunct="1"/>
            <a:endParaRPr lang="it-IT">
              <a:solidFill>
                <a:srgbClr val="262626"/>
              </a:solidFill>
            </a:endParaRPr>
          </a:p>
        </p:txBody>
      </p:sp>
      <p:pic>
        <p:nvPicPr>
          <p:cNvPr id="40964" name="Picture 4"/>
          <p:cNvPicPr>
            <a:picLocks noChangeAspect="1" noChangeArrowheads="1"/>
          </p:cNvPicPr>
          <p:nvPr/>
        </p:nvPicPr>
        <p:blipFill>
          <a:blip r:embed="rId2"/>
          <a:srcRect/>
          <a:stretch>
            <a:fillRect/>
          </a:stretch>
        </p:blipFill>
        <p:spPr bwMode="auto">
          <a:xfrm>
            <a:off x="6059488" y="1455738"/>
            <a:ext cx="2846387" cy="3049587"/>
          </a:xfrm>
          <a:prstGeom prst="rect">
            <a:avLst/>
          </a:prstGeom>
          <a:noFill/>
          <a:ln w="9525">
            <a:noFill/>
            <a:miter lim="800000"/>
            <a:headEnd/>
            <a:tailEnd/>
          </a:ln>
        </p:spPr>
      </p:pic>
      <p:sp>
        <p:nvSpPr>
          <p:cNvPr id="40965" name="Rettangolo 5"/>
          <p:cNvSpPr>
            <a:spLocks noChangeArrowheads="1"/>
          </p:cNvSpPr>
          <p:nvPr/>
        </p:nvSpPr>
        <p:spPr bwMode="auto">
          <a:xfrm>
            <a:off x="498475" y="231775"/>
            <a:ext cx="8267700" cy="701675"/>
          </a:xfrm>
          <a:prstGeom prst="rect">
            <a:avLst/>
          </a:prstGeom>
          <a:noFill/>
          <a:ln w="9525">
            <a:noFill/>
            <a:miter lim="800000"/>
            <a:headEnd/>
            <a:tailEnd/>
          </a:ln>
        </p:spPr>
        <p:txBody>
          <a:bodyPr>
            <a:spAutoFit/>
          </a:bodyPr>
          <a:lstStyle/>
          <a:p>
            <a:pPr algn="ctr"/>
            <a:r>
              <a:rPr lang="it-IT" sz="2000" b="1">
                <a:solidFill>
                  <a:srgbClr val="376092"/>
                </a:solidFill>
              </a:rPr>
              <a:t>Il nuovo ruolo del medico competente per la promozione della salute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E2F9E2C4-B302-4373-A346-2C07828D7D07}" type="slidenum">
              <a:rPr lang="it-IT"/>
              <a:pPr>
                <a:defRPr/>
              </a:pPr>
              <a:t>29</a:t>
            </a:fld>
            <a:endParaRPr lang="it-IT"/>
          </a:p>
        </p:txBody>
      </p:sp>
      <p:sp>
        <p:nvSpPr>
          <p:cNvPr id="27649" name="Segnaposto numero diapositiva 1"/>
          <p:cNvSpPr txBox="1">
            <a:spLocks noGrp="1"/>
          </p:cNvSpPr>
          <p:nvPr/>
        </p:nvSpPr>
        <p:spPr bwMode="auto">
          <a:xfrm>
            <a:off x="6553200" y="6356350"/>
            <a:ext cx="2133600" cy="365125"/>
          </a:xfrm>
          <a:prstGeom prst="rect">
            <a:avLst/>
          </a:prstGeom>
          <a:noFill/>
          <a:ln>
            <a:miter lim="800000"/>
            <a:headEnd/>
            <a:tailEnd/>
          </a:ln>
        </p:spPr>
        <p:txBody>
          <a:bodyPr anchor="ctr"/>
          <a:lstStyle/>
          <a:p>
            <a:pPr algn="r">
              <a:defRPr/>
            </a:pPr>
            <a:fld id="{4E06F3F0-3EEA-4C79-BC01-23A30F648CD5}" type="slidenum">
              <a:rPr lang="it-IT" sz="1200">
                <a:solidFill>
                  <a:schemeClr val="bg1"/>
                </a:solidFill>
                <a:latin typeface="+mn-lt"/>
              </a:rPr>
              <a:pPr algn="r">
                <a:defRPr/>
              </a:pPr>
              <a:t>29</a:t>
            </a:fld>
            <a:endParaRPr lang="it-IT" sz="1200">
              <a:solidFill>
                <a:schemeClr val="bg1"/>
              </a:solidFill>
              <a:latin typeface="+mn-lt"/>
            </a:endParaRPr>
          </a:p>
        </p:txBody>
      </p:sp>
      <p:graphicFrame>
        <p:nvGraphicFramePr>
          <p:cNvPr id="8" name="Diagramma 7"/>
          <p:cNvGraphicFramePr/>
          <p:nvPr/>
        </p:nvGraphicFramePr>
        <p:xfrm>
          <a:off x="1524000" y="229235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ttangolo 2">
            <a:extLst/>
          </p:cNvPr>
          <p:cNvSpPr/>
          <p:nvPr/>
        </p:nvSpPr>
        <p:spPr>
          <a:xfrm>
            <a:off x="808038" y="542925"/>
            <a:ext cx="7878762" cy="1384300"/>
          </a:xfrm>
          <a:prstGeom prst="rect">
            <a:avLst/>
          </a:prstGeom>
        </p:spPr>
        <p:txBody>
          <a:bodyPr>
            <a:spAutoFit/>
          </a:bodyPr>
          <a:lstStyle/>
          <a:p>
            <a:pPr algn="ctr" fontAlgn="auto">
              <a:spcBef>
                <a:spcPts val="0"/>
              </a:spcBef>
              <a:spcAft>
                <a:spcPts val="0"/>
              </a:spcAft>
              <a:buSzPct val="100000"/>
              <a:defRPr/>
            </a:pPr>
            <a:r>
              <a:rPr lang="it-IT" sz="2800" dirty="0">
                <a:solidFill>
                  <a:schemeClr val="tx1">
                    <a:lumMod val="85000"/>
                    <a:lumOff val="15000"/>
                  </a:schemeClr>
                </a:solidFill>
                <a:latin typeface="Calibri" panose="020F0502020204030204" pitchFamily="34" charset="0"/>
                <a:cs typeface="+mn-cs"/>
              </a:rPr>
              <a:t>Il medico competente riveste un ruolo fondamentale nella costruzione del percorso che porta alla </a:t>
            </a:r>
            <a:r>
              <a:rPr lang="it-IT" sz="2800" dirty="0">
                <a:solidFill>
                  <a:srgbClr val="C00000"/>
                </a:solidFill>
                <a:latin typeface="Calibri" panose="020F0502020204030204" pitchFamily="34" charset="0"/>
                <a:cs typeface="+mn-cs"/>
              </a:rPr>
              <a:t>centralità del lavoratore nei percorsi di salute</a:t>
            </a:r>
            <a:endParaRPr lang="it-IT" altLang="it-IT" sz="2800" b="1" dirty="0">
              <a:solidFill>
                <a:srgbClr val="C00000"/>
              </a:solidFill>
              <a:latin typeface="Calibri" panose="020F0502020204030204" pitchFamily="34" charset="0"/>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C15F701E-08AB-40DD-A647-BCFD979BC63F}" type="slidenum">
              <a:rPr lang="it-IT"/>
              <a:pPr>
                <a:defRPr/>
              </a:pPr>
              <a:t>3</a:t>
            </a:fld>
            <a:endParaRPr lang="it-IT"/>
          </a:p>
        </p:txBody>
      </p:sp>
      <p:sp>
        <p:nvSpPr>
          <p:cNvPr id="17410" name="Line 4"/>
          <p:cNvSpPr>
            <a:spLocks noChangeShapeType="1"/>
          </p:cNvSpPr>
          <p:nvPr/>
        </p:nvSpPr>
        <p:spPr bwMode="auto">
          <a:xfrm>
            <a:off x="0" y="6092825"/>
            <a:ext cx="684213" cy="1588"/>
          </a:xfrm>
          <a:prstGeom prst="line">
            <a:avLst/>
          </a:prstGeom>
          <a:noFill/>
          <a:ln w="28440" cap="sq">
            <a:solidFill>
              <a:srgbClr val="FFFFFF"/>
            </a:solidFill>
            <a:miter lim="800000"/>
            <a:headEnd/>
            <a:tailEnd/>
          </a:ln>
        </p:spPr>
        <p:txBody>
          <a:bodyPr/>
          <a:lstStyle/>
          <a:p>
            <a:endParaRPr lang="it-IT"/>
          </a:p>
        </p:txBody>
      </p:sp>
      <p:sp>
        <p:nvSpPr>
          <p:cNvPr id="9" name="Text Box 2">
            <a:extLst/>
          </p:cNvPr>
          <p:cNvSpPr txBox="1">
            <a:spLocks noChangeArrowheads="1"/>
          </p:cNvSpPr>
          <p:nvPr/>
        </p:nvSpPr>
        <p:spPr bwMode="auto">
          <a:xfrm>
            <a:off x="288925" y="1416050"/>
            <a:ext cx="8520113" cy="3454400"/>
          </a:xfrm>
          <a:prstGeom prst="rect">
            <a:avLst/>
          </a:prstGeom>
          <a:noFill/>
          <a:ln>
            <a:noFill/>
          </a:ln>
          <a:effectLs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9pPr>
          </a:lstStyle>
          <a:p>
            <a:pPr algn="just" fontAlgn="auto">
              <a:spcBef>
                <a:spcPts val="0"/>
              </a:spcBef>
              <a:spcAft>
                <a:spcPts val="0"/>
              </a:spcAft>
              <a:defRPr/>
            </a:pPr>
            <a:r>
              <a:rPr lang="it-IT" sz="2000" dirty="0">
                <a:latin typeface="+mj-lt"/>
                <a:cs typeface="+mn-cs"/>
              </a:rPr>
              <a:t>La maggior parte delle malattie sono oggi di tipo cronico non trasmissibile, ed il lavoro contribuisce significativamente al loro carico complessivo nella società.</a:t>
            </a:r>
          </a:p>
          <a:p>
            <a:pPr algn="just" fontAlgn="auto">
              <a:spcBef>
                <a:spcPts val="1125"/>
              </a:spcBef>
              <a:spcAft>
                <a:spcPts val="0"/>
              </a:spcAft>
              <a:buSzPct val="100000"/>
              <a:defRPr/>
            </a:pPr>
            <a:r>
              <a:rPr lang="it-IT" altLang="it-IT" sz="2000" dirty="0">
                <a:latin typeface="+mj-lt"/>
                <a:cs typeface="+mn-cs"/>
              </a:rPr>
              <a:t>Il quadro epidemiologico delle malattie professionali è molto cambiato nel corso degli anni: le tecnopatie tradizionali hanno progressivamente lasciato spazio alle patologie lavoro-correlate, nelle quali </a:t>
            </a:r>
            <a:r>
              <a:rPr lang="it-IT" altLang="it-IT" sz="2000" dirty="0" err="1">
                <a:latin typeface="+mj-lt"/>
                <a:cs typeface="+mn-cs"/>
              </a:rPr>
              <a:t>concausalità</a:t>
            </a:r>
            <a:r>
              <a:rPr lang="it-IT" altLang="it-IT" sz="2000" dirty="0">
                <a:latin typeface="+mj-lt"/>
                <a:cs typeface="+mn-cs"/>
              </a:rPr>
              <a:t> e sinergia delle esposizioni, </a:t>
            </a:r>
            <a:r>
              <a:rPr lang="it-IT" altLang="it-IT" sz="2000" dirty="0" err="1">
                <a:latin typeface="+mj-lt"/>
                <a:cs typeface="+mn-cs"/>
              </a:rPr>
              <a:t>comorbidità</a:t>
            </a:r>
            <a:r>
              <a:rPr lang="it-IT" altLang="it-IT" sz="2000" dirty="0">
                <a:latin typeface="+mj-lt"/>
                <a:cs typeface="+mn-cs"/>
              </a:rPr>
              <a:t>, disabilità ed </a:t>
            </a:r>
            <a:r>
              <a:rPr lang="it-IT" altLang="it-IT" sz="2000" dirty="0" err="1">
                <a:latin typeface="+mj-lt"/>
                <a:cs typeface="+mn-cs"/>
              </a:rPr>
              <a:t>ipersuscettibilità</a:t>
            </a:r>
            <a:r>
              <a:rPr lang="it-IT" altLang="it-IT" sz="2000" dirty="0">
                <a:latin typeface="+mj-lt"/>
                <a:cs typeface="+mn-cs"/>
              </a:rPr>
              <a:t> rendono quasi artificiosa una gestione separata dei fattori di rischio professionali e di quelli legati agli stili di vita.</a:t>
            </a:r>
          </a:p>
          <a:p>
            <a:pPr algn="just" fontAlgn="auto">
              <a:spcBef>
                <a:spcPts val="1125"/>
              </a:spcBef>
              <a:spcAft>
                <a:spcPts val="0"/>
              </a:spcAft>
              <a:buSzPct val="100000"/>
              <a:defRPr/>
            </a:pPr>
            <a:r>
              <a:rPr lang="it-IT" altLang="it-IT" sz="2000" dirty="0">
                <a:latin typeface="+mj-lt"/>
                <a:cs typeface="+mn-cs"/>
              </a:rPr>
              <a:t>Ne deriva la necessità di impostare alcune riflessioni su quali siano le azioni di prevenzione più appropriate ed efficaci per contrastare tale fenomeno.</a:t>
            </a:r>
          </a:p>
        </p:txBody>
      </p:sp>
      <p:sp>
        <p:nvSpPr>
          <p:cNvPr id="10" name="Text Box 1">
            <a:extLst/>
          </p:cNvPr>
          <p:cNvSpPr txBox="1">
            <a:spLocks noChangeArrowheads="1"/>
          </p:cNvSpPr>
          <p:nvPr/>
        </p:nvSpPr>
        <p:spPr bwMode="auto">
          <a:xfrm>
            <a:off x="811213" y="461963"/>
            <a:ext cx="7775575" cy="709612"/>
          </a:xfrm>
          <a:prstGeom prst="rect">
            <a:avLst/>
          </a:prstGeom>
          <a:noFill/>
          <a:ln>
            <a:noFill/>
          </a:ln>
          <a:effectLs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defRPr>
            </a:lvl9pPr>
          </a:lstStyle>
          <a:p>
            <a:pPr algn="ctr" fontAlgn="auto">
              <a:spcBef>
                <a:spcPts val="0"/>
              </a:spcBef>
              <a:spcAft>
                <a:spcPts val="0"/>
              </a:spcAft>
              <a:buSzPct val="100000"/>
              <a:defRPr/>
            </a:pPr>
            <a:r>
              <a:rPr lang="it-IT" altLang="it-IT" sz="2000" b="1" dirty="0">
                <a:solidFill>
                  <a:schemeClr val="accent1">
                    <a:lumMod val="75000"/>
                  </a:schemeClr>
                </a:solidFill>
                <a:latin typeface="Arial" panose="020B0604020202020204" pitchFamily="34" charset="0"/>
                <a:ea typeface="+mn-ea"/>
                <a:cs typeface="+mn-cs"/>
              </a:rPr>
              <a:t>LE MALATTIE PROFESSIONALI : </a:t>
            </a:r>
          </a:p>
          <a:p>
            <a:pPr algn="ctr" fontAlgn="auto">
              <a:spcBef>
                <a:spcPts val="0"/>
              </a:spcBef>
              <a:spcAft>
                <a:spcPts val="0"/>
              </a:spcAft>
              <a:buSzPct val="100000"/>
              <a:defRPr/>
            </a:pPr>
            <a:r>
              <a:rPr lang="it-IT" altLang="it-IT" sz="2000" b="1" dirty="0">
                <a:solidFill>
                  <a:schemeClr val="accent1">
                    <a:lumMod val="75000"/>
                  </a:schemeClr>
                </a:solidFill>
                <a:latin typeface="Arial" panose="020B0604020202020204" pitchFamily="34" charset="0"/>
                <a:ea typeface="+mn-ea"/>
                <a:cs typeface="+mn-cs"/>
              </a:rPr>
              <a:t>UN FENOMENO IN CAMBIAMENTO</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A44E12FE-6B7F-405E-BBF8-4D013D13BDF0}" type="slidenum">
              <a:rPr lang="it-IT"/>
              <a:pPr>
                <a:defRPr/>
              </a:pPr>
              <a:t>30</a:t>
            </a:fld>
            <a:endParaRPr lang="it-IT"/>
          </a:p>
        </p:txBody>
      </p:sp>
      <p:sp>
        <p:nvSpPr>
          <p:cNvPr id="47106" name="Text Box 1"/>
          <p:cNvSpPr txBox="1">
            <a:spLocks noChangeArrowheads="1"/>
          </p:cNvSpPr>
          <p:nvPr/>
        </p:nvSpPr>
        <p:spPr bwMode="auto">
          <a:xfrm>
            <a:off x="436563" y="1646238"/>
            <a:ext cx="8507412" cy="3519487"/>
          </a:xfrm>
          <a:prstGeom prst="rect">
            <a:avLst/>
          </a:prstGeom>
          <a:noFill/>
          <a:ln w="9525">
            <a:noFill/>
            <a:miter lim="800000"/>
            <a:headEnd/>
            <a:tailEnd/>
          </a:ln>
        </p:spPr>
        <p:txBody>
          <a:bodyPr lIns="67500" tIns="35100" rIns="67500" bIns="35100"/>
          <a:lstStyle/>
          <a:p>
            <a:pPr marL="342900" indent="-342900">
              <a:lnSpc>
                <a:spcPct val="90000"/>
              </a:lnSpc>
              <a:spcBef>
                <a:spcPts val="450"/>
              </a:spcBef>
              <a:buClr>
                <a:srgbClr val="6FC7A1"/>
              </a:buClr>
              <a:buSzPct val="93000"/>
              <a:buFont typeface="Wingdings" pitchFamily="2" charset="2"/>
              <a:buChar char="q"/>
              <a:tabLst>
                <a:tab pos="249238" algn="l"/>
                <a:tab pos="696913" algn="l"/>
                <a:tab pos="1146175" algn="l"/>
                <a:tab pos="1595438" algn="l"/>
                <a:tab pos="2044700" algn="l"/>
                <a:tab pos="2493963" algn="l"/>
                <a:tab pos="2943225" algn="l"/>
                <a:tab pos="3392488" algn="l"/>
                <a:tab pos="3841750" algn="l"/>
                <a:tab pos="4291013" algn="l"/>
                <a:tab pos="4740275" algn="l"/>
                <a:tab pos="5189538" algn="l"/>
                <a:tab pos="5638800" algn="l"/>
                <a:tab pos="6088063" algn="l"/>
                <a:tab pos="6537325" algn="l"/>
                <a:tab pos="6986588" algn="l"/>
                <a:tab pos="7435850" algn="l"/>
                <a:tab pos="7885113" algn="l"/>
                <a:tab pos="8334375" algn="l"/>
                <a:tab pos="8783638" algn="l"/>
                <a:tab pos="9232900" algn="l"/>
              </a:tabLst>
            </a:pPr>
            <a:r>
              <a:rPr lang="it-IT" altLang="it-IT" sz="2000" b="1">
                <a:solidFill>
                  <a:srgbClr val="000000"/>
                </a:solidFill>
                <a:latin typeface="Calibri" pitchFamily="34" charset="0"/>
              </a:rPr>
              <a:t>Possibilità di raggiungere soggetti su cui pesano maggiormente alcuni determinanti di rischio</a:t>
            </a:r>
          </a:p>
          <a:p>
            <a:pPr marL="342900" indent="-342900">
              <a:lnSpc>
                <a:spcPct val="90000"/>
              </a:lnSpc>
              <a:spcBef>
                <a:spcPts val="450"/>
              </a:spcBef>
              <a:buClr>
                <a:srgbClr val="6FC7A1"/>
              </a:buClr>
              <a:buSzPct val="93000"/>
              <a:buFont typeface="Wingdings" pitchFamily="2" charset="2"/>
              <a:buChar char="q"/>
              <a:tabLst>
                <a:tab pos="249238" algn="l"/>
                <a:tab pos="696913" algn="l"/>
                <a:tab pos="1146175" algn="l"/>
                <a:tab pos="1595438" algn="l"/>
                <a:tab pos="2044700" algn="l"/>
                <a:tab pos="2493963" algn="l"/>
                <a:tab pos="2943225" algn="l"/>
                <a:tab pos="3392488" algn="l"/>
                <a:tab pos="3841750" algn="l"/>
                <a:tab pos="4291013" algn="l"/>
                <a:tab pos="4740275" algn="l"/>
                <a:tab pos="5189538" algn="l"/>
                <a:tab pos="5638800" algn="l"/>
                <a:tab pos="6088063" algn="l"/>
                <a:tab pos="6537325" algn="l"/>
                <a:tab pos="6986588" algn="l"/>
                <a:tab pos="7435850" algn="l"/>
                <a:tab pos="7885113" algn="l"/>
                <a:tab pos="8334375" algn="l"/>
                <a:tab pos="8783638" algn="l"/>
                <a:tab pos="9232900" algn="l"/>
              </a:tabLst>
            </a:pPr>
            <a:r>
              <a:rPr lang="it-IT" altLang="it-IT" sz="2000" b="1">
                <a:solidFill>
                  <a:srgbClr val="000000"/>
                </a:solidFill>
                <a:latin typeface="Calibri" pitchFamily="34" charset="0"/>
              </a:rPr>
              <a:t>Possibilità di raggiungere lavoratori a più alto rischio professionale che spesso sono anche quelli che presentano le abitudini di vita meno salutari</a:t>
            </a:r>
          </a:p>
          <a:p>
            <a:pPr marL="342900" indent="-342900">
              <a:lnSpc>
                <a:spcPct val="90000"/>
              </a:lnSpc>
              <a:spcBef>
                <a:spcPts val="450"/>
              </a:spcBef>
              <a:buClr>
                <a:srgbClr val="6FC7A1"/>
              </a:buClr>
              <a:buSzPct val="93000"/>
              <a:buFont typeface="Wingdings" pitchFamily="2" charset="2"/>
              <a:buChar char="q"/>
              <a:tabLst>
                <a:tab pos="249238" algn="l"/>
                <a:tab pos="696913" algn="l"/>
                <a:tab pos="1146175" algn="l"/>
                <a:tab pos="1595438" algn="l"/>
                <a:tab pos="2044700" algn="l"/>
                <a:tab pos="2493963" algn="l"/>
                <a:tab pos="2943225" algn="l"/>
                <a:tab pos="3392488" algn="l"/>
                <a:tab pos="3841750" algn="l"/>
                <a:tab pos="4291013" algn="l"/>
                <a:tab pos="4740275" algn="l"/>
                <a:tab pos="5189538" algn="l"/>
                <a:tab pos="5638800" algn="l"/>
                <a:tab pos="6088063" algn="l"/>
                <a:tab pos="6537325" algn="l"/>
                <a:tab pos="6986588" algn="l"/>
                <a:tab pos="7435850" algn="l"/>
                <a:tab pos="7885113" algn="l"/>
                <a:tab pos="8334375" algn="l"/>
                <a:tab pos="8783638" algn="l"/>
                <a:tab pos="9232900" algn="l"/>
              </a:tabLst>
            </a:pPr>
            <a:r>
              <a:rPr lang="it-IT" altLang="it-IT" sz="2000" b="1">
                <a:solidFill>
                  <a:srgbClr val="000000"/>
                </a:solidFill>
                <a:latin typeface="Calibri" pitchFamily="34" charset="0"/>
              </a:rPr>
              <a:t>Possibilità di ridurre gli effetti della relazione invecchiamento-lavoro </a:t>
            </a:r>
            <a:r>
              <a:rPr lang="it-IT" altLang="it-IT" sz="2000" b="1">
                <a:solidFill>
                  <a:srgbClr val="ED6D2C"/>
                </a:solidFill>
                <a:latin typeface="Calibri" pitchFamily="34" charset="0"/>
              </a:rPr>
              <a:t>(AGING)</a:t>
            </a:r>
          </a:p>
          <a:p>
            <a:pPr marL="342900" indent="-342900">
              <a:lnSpc>
                <a:spcPct val="90000"/>
              </a:lnSpc>
              <a:spcBef>
                <a:spcPts val="450"/>
              </a:spcBef>
              <a:buClr>
                <a:srgbClr val="6FC7A1"/>
              </a:buClr>
              <a:buSzPct val="93000"/>
              <a:buFont typeface="Wingdings" pitchFamily="2" charset="2"/>
              <a:buChar char="q"/>
              <a:tabLst>
                <a:tab pos="249238" algn="l"/>
                <a:tab pos="696913" algn="l"/>
                <a:tab pos="1146175" algn="l"/>
                <a:tab pos="1595438" algn="l"/>
                <a:tab pos="2044700" algn="l"/>
                <a:tab pos="2493963" algn="l"/>
                <a:tab pos="2943225" algn="l"/>
                <a:tab pos="3392488" algn="l"/>
                <a:tab pos="3841750" algn="l"/>
                <a:tab pos="4291013" algn="l"/>
                <a:tab pos="4740275" algn="l"/>
                <a:tab pos="5189538" algn="l"/>
                <a:tab pos="5638800" algn="l"/>
                <a:tab pos="6088063" algn="l"/>
                <a:tab pos="6537325" algn="l"/>
                <a:tab pos="6986588" algn="l"/>
                <a:tab pos="7435850" algn="l"/>
                <a:tab pos="7885113" algn="l"/>
                <a:tab pos="8334375" algn="l"/>
                <a:tab pos="8783638" algn="l"/>
                <a:tab pos="9232900" algn="l"/>
              </a:tabLst>
            </a:pPr>
            <a:r>
              <a:rPr lang="it-IT" altLang="it-IT" sz="2000" b="1">
                <a:solidFill>
                  <a:srgbClr val="000000"/>
                </a:solidFill>
                <a:latin typeface="Calibri" pitchFamily="34" charset="0"/>
              </a:rPr>
              <a:t>Possibilità di alfabetizzare persone che per stato socioeconomico e cultura hanno scarso accesso ai servizi sanitari </a:t>
            </a:r>
            <a:r>
              <a:rPr lang="it-IT" altLang="it-IT" sz="2000" b="1">
                <a:solidFill>
                  <a:srgbClr val="ED6D2C"/>
                </a:solidFill>
                <a:latin typeface="Calibri" pitchFamily="34" charset="0"/>
              </a:rPr>
              <a:t>(EQUITY, HEALTH LITERACY) </a:t>
            </a:r>
          </a:p>
          <a:p>
            <a:pPr marL="342900" indent="-342900">
              <a:lnSpc>
                <a:spcPct val="90000"/>
              </a:lnSpc>
              <a:spcBef>
                <a:spcPts val="450"/>
              </a:spcBef>
              <a:buClr>
                <a:srgbClr val="6FC7A1"/>
              </a:buClr>
              <a:buSzPct val="93000"/>
              <a:buFont typeface="Wingdings" pitchFamily="2" charset="2"/>
              <a:buChar char="q"/>
              <a:tabLst>
                <a:tab pos="249238" algn="l"/>
                <a:tab pos="696913" algn="l"/>
                <a:tab pos="1146175" algn="l"/>
                <a:tab pos="1595438" algn="l"/>
                <a:tab pos="2044700" algn="l"/>
                <a:tab pos="2493963" algn="l"/>
                <a:tab pos="2943225" algn="l"/>
                <a:tab pos="3392488" algn="l"/>
                <a:tab pos="3841750" algn="l"/>
                <a:tab pos="4291013" algn="l"/>
                <a:tab pos="4740275" algn="l"/>
                <a:tab pos="5189538" algn="l"/>
                <a:tab pos="5638800" algn="l"/>
                <a:tab pos="6088063" algn="l"/>
                <a:tab pos="6537325" algn="l"/>
                <a:tab pos="6986588" algn="l"/>
                <a:tab pos="7435850" algn="l"/>
                <a:tab pos="7885113" algn="l"/>
                <a:tab pos="8334375" algn="l"/>
                <a:tab pos="8783638" algn="l"/>
                <a:tab pos="9232900" algn="l"/>
              </a:tabLst>
            </a:pPr>
            <a:r>
              <a:rPr lang="it-IT" altLang="it-IT" sz="2000" b="1">
                <a:solidFill>
                  <a:srgbClr val="000000"/>
                </a:solidFill>
                <a:latin typeface="Calibri" pitchFamily="34" charset="0"/>
              </a:rPr>
              <a:t>Possibilità di iniziative di educazione alla salute su un elevato  numero di persone e di ripeterle nel tempo </a:t>
            </a:r>
            <a:r>
              <a:rPr lang="it-IT" altLang="it-IT" sz="2000" b="1">
                <a:solidFill>
                  <a:srgbClr val="ED6D2C"/>
                </a:solidFill>
                <a:latin typeface="Calibri" pitchFamily="34" charset="0"/>
              </a:rPr>
              <a:t>(EMPOWERMENT)</a:t>
            </a:r>
          </a:p>
          <a:p>
            <a:pPr marL="342900" indent="-342900">
              <a:lnSpc>
                <a:spcPct val="90000"/>
              </a:lnSpc>
              <a:spcBef>
                <a:spcPts val="450"/>
              </a:spcBef>
              <a:buClr>
                <a:srgbClr val="6FC7A1"/>
              </a:buClr>
              <a:buSzPct val="93000"/>
              <a:buFont typeface="Wingdings" pitchFamily="2" charset="2"/>
              <a:buChar char="q"/>
              <a:tabLst>
                <a:tab pos="249238" algn="l"/>
                <a:tab pos="696913" algn="l"/>
                <a:tab pos="1146175" algn="l"/>
                <a:tab pos="1595438" algn="l"/>
                <a:tab pos="2044700" algn="l"/>
                <a:tab pos="2493963" algn="l"/>
                <a:tab pos="2943225" algn="l"/>
                <a:tab pos="3392488" algn="l"/>
                <a:tab pos="3841750" algn="l"/>
                <a:tab pos="4291013" algn="l"/>
                <a:tab pos="4740275" algn="l"/>
                <a:tab pos="5189538" algn="l"/>
                <a:tab pos="5638800" algn="l"/>
                <a:tab pos="6088063" algn="l"/>
                <a:tab pos="6537325" algn="l"/>
                <a:tab pos="6986588" algn="l"/>
                <a:tab pos="7435850" algn="l"/>
                <a:tab pos="7885113" algn="l"/>
                <a:tab pos="8334375" algn="l"/>
                <a:tab pos="8783638" algn="l"/>
                <a:tab pos="9232900" algn="l"/>
              </a:tabLst>
            </a:pPr>
            <a:r>
              <a:rPr lang="it-IT" altLang="it-IT" sz="2000" b="1">
                <a:solidFill>
                  <a:srgbClr val="000000"/>
                </a:solidFill>
                <a:latin typeface="Calibri" pitchFamily="34" charset="0"/>
              </a:rPr>
              <a:t>Presenza di programmi di formazione periodica</a:t>
            </a:r>
            <a:r>
              <a:rPr lang="it-IT" altLang="it-IT" sz="2000">
                <a:solidFill>
                  <a:srgbClr val="000000"/>
                </a:solidFill>
                <a:latin typeface="Calibri" pitchFamily="34" charset="0"/>
              </a:rPr>
              <a:t> </a:t>
            </a:r>
          </a:p>
          <a:p>
            <a:pPr marL="342900" indent="-342900">
              <a:lnSpc>
                <a:spcPct val="90000"/>
              </a:lnSpc>
              <a:spcBef>
                <a:spcPts val="450"/>
              </a:spcBef>
              <a:buClr>
                <a:srgbClr val="6FC7A1"/>
              </a:buClr>
              <a:buSzPct val="93000"/>
              <a:buFont typeface="Wingdings" pitchFamily="2" charset="2"/>
              <a:buChar char="q"/>
              <a:tabLst>
                <a:tab pos="249238" algn="l"/>
                <a:tab pos="696913" algn="l"/>
                <a:tab pos="1146175" algn="l"/>
                <a:tab pos="1595438" algn="l"/>
                <a:tab pos="2044700" algn="l"/>
                <a:tab pos="2493963" algn="l"/>
                <a:tab pos="2943225" algn="l"/>
                <a:tab pos="3392488" algn="l"/>
                <a:tab pos="3841750" algn="l"/>
                <a:tab pos="4291013" algn="l"/>
                <a:tab pos="4740275" algn="l"/>
                <a:tab pos="5189538" algn="l"/>
                <a:tab pos="5638800" algn="l"/>
                <a:tab pos="6088063" algn="l"/>
                <a:tab pos="6537325" algn="l"/>
                <a:tab pos="6986588" algn="l"/>
                <a:tab pos="7435850" algn="l"/>
                <a:tab pos="7885113" algn="l"/>
                <a:tab pos="8334375" algn="l"/>
                <a:tab pos="8783638" algn="l"/>
                <a:tab pos="9232900" algn="l"/>
              </a:tabLst>
            </a:pPr>
            <a:r>
              <a:rPr lang="it-IT" altLang="it-IT" sz="2000" b="1">
                <a:solidFill>
                  <a:srgbClr val="000000"/>
                </a:solidFill>
                <a:latin typeface="Calibri" pitchFamily="34" charset="0"/>
              </a:rPr>
              <a:t>Possibilità di trasferire alle famiglie e quindi alla comunità esperienze positive e risultati (il lavoratore diventa soggetto attivo e può trasferire quanto appreso anche al di fuori del contesto aziendale)</a:t>
            </a:r>
          </a:p>
        </p:txBody>
      </p:sp>
      <p:sp>
        <p:nvSpPr>
          <p:cNvPr id="38914" name="Rectangle 2"/>
          <p:cNvSpPr>
            <a:spLocks noChangeArrowheads="1"/>
          </p:cNvSpPr>
          <p:nvPr/>
        </p:nvSpPr>
        <p:spPr bwMode="auto">
          <a:xfrm>
            <a:off x="693738" y="581025"/>
            <a:ext cx="7993062" cy="687388"/>
          </a:xfrm>
          <a:prstGeom prst="rect">
            <a:avLst/>
          </a:prstGeom>
          <a:noFill/>
          <a:ln>
            <a:noFill/>
          </a:ln>
          <a:effectLst/>
          <a:extLst/>
        </p:spPr>
        <p:txBody>
          <a:bodyPr lIns="67500" tIns="35100" rIns="67500" bIns="351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Arial" charset="0"/>
              </a:defRPr>
            </a:lvl9pPr>
          </a:lstStyle>
          <a:p>
            <a:pPr algn="ctr" fontAlgn="auto">
              <a:spcAft>
                <a:spcPts val="0"/>
              </a:spcAft>
              <a:buSzPct val="100000"/>
              <a:defRPr/>
            </a:pPr>
            <a:r>
              <a:rPr lang="it-IT" altLang="it-IT" sz="2000" b="1" dirty="0">
                <a:solidFill>
                  <a:schemeClr val="accent1">
                    <a:lumMod val="75000"/>
                  </a:schemeClr>
                </a:solidFill>
                <a:latin typeface="Arial" panose="020B0604020202020204" pitchFamily="34" charset="0"/>
                <a:cs typeface="+mn-cs"/>
              </a:rPr>
              <a:t>L’ambiente di lavoro contesto favorevole per la promozione della salute: i vantaggi per la persona.</a:t>
            </a:r>
          </a:p>
        </p:txBody>
      </p:sp>
      <p:sp>
        <p:nvSpPr>
          <p:cNvPr id="2" name="Segnaposto numero diapositiva 1"/>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38DE8DC-440B-4A01-AA9C-F5FF9FB3ECDF}" type="slidenum">
              <a:rPr lang="it-IT" altLang="it-IT" sz="1200">
                <a:solidFill>
                  <a:schemeClr val="tx1">
                    <a:tint val="75000"/>
                  </a:schemeClr>
                </a:solidFill>
                <a:latin typeface="+mn-lt"/>
                <a:cs typeface="+mn-cs"/>
              </a:rPr>
              <a:pPr algn="r" fontAlgn="auto">
                <a:spcBef>
                  <a:spcPts val="0"/>
                </a:spcBef>
                <a:spcAft>
                  <a:spcPts val="0"/>
                </a:spcAft>
                <a:defRPr/>
              </a:pPr>
              <a:t>30</a:t>
            </a:fld>
            <a:endParaRPr lang="it-IT" altLang="it-IT" sz="1200" dirty="0">
              <a:solidFill>
                <a:schemeClr val="tx1">
                  <a:tint val="75000"/>
                </a:schemeClr>
              </a:solidFill>
              <a:latin typeface="+mn-lt"/>
              <a:cs typeface="+mn-cs"/>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pPr>
              <a:defRPr/>
            </a:pPr>
            <a:fld id="{FA4F0821-0929-4898-87DD-E71421CF18FE}" type="slidenum">
              <a:rPr lang="it-IT"/>
              <a:pPr>
                <a:defRPr/>
              </a:pPr>
              <a:t>31</a:t>
            </a:fld>
            <a:endParaRPr lang="it-IT"/>
          </a:p>
        </p:txBody>
      </p:sp>
      <p:sp>
        <p:nvSpPr>
          <p:cNvPr id="2" name="Titolo 1"/>
          <p:cNvSpPr txBox="1">
            <a:spLocks/>
          </p:cNvSpPr>
          <p:nvPr/>
        </p:nvSpPr>
        <p:spPr>
          <a:xfrm>
            <a:off x="184150" y="131763"/>
            <a:ext cx="8831263" cy="681037"/>
          </a:xfrm>
          <a:prstGeom prst="rect">
            <a:avLst/>
          </a:prstGeom>
        </p:spPr>
        <p:txBody>
          <a:bodyPr/>
          <a:lstStyle/>
          <a:p>
            <a:pPr algn="ctr"/>
            <a:r>
              <a:rPr lang="it-IT" sz="2000" b="1">
                <a:solidFill>
                  <a:srgbClr val="376092"/>
                </a:solidFill>
              </a:rPr>
              <a:t>RUOLO DEI SERVIZI DI PREVENZIONE: PROMOZIONE DELLA SALUTE</a:t>
            </a:r>
          </a:p>
          <a:p>
            <a:pPr algn="ctr"/>
            <a:endParaRPr lang="it-IT" sz="2400">
              <a:latin typeface="Calibri" pitchFamily="34" charset="0"/>
            </a:endParaRPr>
          </a:p>
          <a:p>
            <a:pPr algn="just">
              <a:buFontTx/>
              <a:buChar char="-"/>
            </a:pPr>
            <a:endParaRPr lang="it-IT" sz="2400">
              <a:latin typeface="Calibri" pitchFamily="34" charset="0"/>
            </a:endParaRPr>
          </a:p>
          <a:p>
            <a:pPr algn="just">
              <a:buClr>
                <a:srgbClr val="376092"/>
              </a:buClr>
              <a:buFontTx/>
              <a:buChar char="•"/>
            </a:pPr>
            <a:r>
              <a:rPr lang="it-IT" sz="2400">
                <a:latin typeface="Calibri" pitchFamily="34" charset="0"/>
              </a:rPr>
              <a:t> Alleanze con i medici competenti:</a:t>
            </a:r>
          </a:p>
          <a:p>
            <a:pPr marL="1257300" lvl="2" indent="-342900" algn="just">
              <a:buFontTx/>
              <a:buChar char="-"/>
            </a:pPr>
            <a:r>
              <a:rPr lang="it-IT" sz="100">
                <a:latin typeface="Calibri" pitchFamily="34" charset="0"/>
              </a:rPr>
              <a:t> </a:t>
            </a:r>
          </a:p>
          <a:p>
            <a:pPr algn="just"/>
            <a:r>
              <a:rPr lang="it-IT" sz="2400">
                <a:latin typeface="Calibri" pitchFamily="34" charset="0"/>
              </a:rPr>
              <a:t>       promozione del nuovo ruolo </a:t>
            </a:r>
          </a:p>
          <a:p>
            <a:pPr algn="just"/>
            <a:r>
              <a:rPr lang="it-IT" sz="2400">
                <a:latin typeface="Calibri" pitchFamily="34" charset="0"/>
              </a:rPr>
              <a:t>       formazione continua </a:t>
            </a:r>
          </a:p>
          <a:p>
            <a:pPr algn="just"/>
            <a:r>
              <a:rPr lang="it-IT" sz="2400">
                <a:latin typeface="Calibri" pitchFamily="34" charset="0"/>
              </a:rPr>
              <a:t>     	reinserimento al lavoro </a:t>
            </a:r>
          </a:p>
          <a:p>
            <a:pPr algn="just"/>
            <a:r>
              <a:rPr lang="it-IT" sz="2400">
                <a:latin typeface="Calibri" pitchFamily="34" charset="0"/>
              </a:rPr>
              <a:t>     	aging</a:t>
            </a:r>
          </a:p>
          <a:p>
            <a:pPr algn="just"/>
            <a:r>
              <a:rPr lang="it-IT" sz="2400">
                <a:latin typeface="Calibri" pitchFamily="34" charset="0"/>
              </a:rPr>
              <a:t> </a:t>
            </a:r>
          </a:p>
          <a:p>
            <a:pPr algn="just">
              <a:buClr>
                <a:srgbClr val="376092"/>
              </a:buClr>
              <a:buFontTx/>
              <a:buChar char="•"/>
            </a:pPr>
            <a:r>
              <a:rPr lang="it-IT" sz="2400">
                <a:latin typeface="Calibri" pitchFamily="34" charset="0"/>
              </a:rPr>
              <a:t> Sinergie intradipartimentali e intraziendali con servizi di igiene e sanità pubblica e  alimenti e nutrizione, servizi di medicina dello Sport, Centri AntiFumo e Centri Alcologici per l’attuazione di programmi, strategie e interventi attivi, interni ed esterni, nella promozione della salute nei luoghi di lavoro.</a:t>
            </a:r>
          </a:p>
          <a:p>
            <a:pPr algn="just">
              <a:buFontTx/>
              <a:buChar char="-"/>
            </a:pPr>
            <a:endParaRPr lang="it-IT" sz="2400">
              <a:latin typeface="Calibri" pitchFamily="34" charset="0"/>
            </a:endParaRPr>
          </a:p>
          <a:p>
            <a:pPr algn="just"/>
            <a:endParaRPr lang="it-IT" sz="2400">
              <a:latin typeface="Calibri" pitchFamily="34" charset="0"/>
            </a:endParaRPr>
          </a:p>
          <a:p>
            <a:pPr algn="just"/>
            <a:endParaRPr lang="it-IT" sz="2400">
              <a:latin typeface="Calibri" pitchFamily="34" charset="0"/>
            </a:endParaRPr>
          </a:p>
        </p:txBody>
      </p:sp>
      <p:sp>
        <p:nvSpPr>
          <p:cNvPr id="51203"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pic>
        <p:nvPicPr>
          <p:cNvPr id="51205" name="Immagine 6"/>
          <p:cNvPicPr>
            <a:picLocks noChangeAspect="1"/>
          </p:cNvPicPr>
          <p:nvPr/>
        </p:nvPicPr>
        <p:blipFill>
          <a:blip r:embed="rId2"/>
          <a:srcRect/>
          <a:stretch>
            <a:fillRect/>
          </a:stretch>
        </p:blipFill>
        <p:spPr bwMode="auto">
          <a:xfrm>
            <a:off x="6089650" y="4986338"/>
            <a:ext cx="2179638" cy="1635125"/>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9D5C15D-98DF-4187-9521-B65C1D181E7B}" type="slidenum">
              <a:rPr lang="it-IT" sz="1200">
                <a:solidFill>
                  <a:schemeClr val="tx1">
                    <a:tint val="75000"/>
                  </a:schemeClr>
                </a:solidFill>
                <a:latin typeface="+mn-lt"/>
                <a:cs typeface="+mn-cs"/>
              </a:rPr>
              <a:pPr algn="r" fontAlgn="auto">
                <a:spcBef>
                  <a:spcPts val="0"/>
                </a:spcBef>
                <a:spcAft>
                  <a:spcPts val="0"/>
                </a:spcAft>
                <a:defRPr/>
              </a:pPr>
              <a:t>32</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64516" name="Text Box 4"/>
          <p:cNvSpPr txBox="1">
            <a:spLocks noChangeArrowheads="1"/>
          </p:cNvSpPr>
          <p:nvPr/>
        </p:nvSpPr>
        <p:spPr bwMode="auto">
          <a:xfrm>
            <a:off x="311150" y="1011238"/>
            <a:ext cx="8637588" cy="4635243"/>
          </a:xfrm>
          <a:prstGeom prst="rect">
            <a:avLst/>
          </a:prstGeom>
          <a:noFill/>
          <a:ln w="9525">
            <a:noFill/>
            <a:miter lim="800000"/>
            <a:headEnd/>
            <a:tailEnd/>
          </a:ln>
          <a:effectLst/>
        </p:spPr>
        <p:txBody>
          <a:bodyPr>
            <a:spAutoFit/>
          </a:bodyPr>
          <a:lstStyle/>
          <a:p>
            <a:pPr defTabSz="914400">
              <a:spcBef>
                <a:spcPct val="50000"/>
              </a:spcBef>
            </a:pPr>
            <a:r>
              <a:rPr lang="it-IT" sz="2400" dirty="0">
                <a:solidFill>
                  <a:srgbClr val="376092"/>
                </a:solidFill>
                <a:latin typeface="Calibri" pitchFamily="34" charset="0"/>
                <a:cs typeface="Calibri" pitchFamily="34" charset="0"/>
              </a:rPr>
              <a:t>FORMAZIONE SUI RISCHI NON PROFESSIONALI RIVOLTO A </a:t>
            </a:r>
            <a:r>
              <a:rPr lang="it-IT" altLang="it-IT" sz="2400" dirty="0">
                <a:solidFill>
                  <a:srgbClr val="376092"/>
                </a:solidFill>
                <a:latin typeface="Calibri" pitchFamily="34" charset="0"/>
                <a:cs typeface="Calibri" pitchFamily="34" charset="0"/>
              </a:rPr>
              <a:t>OPERATORI SANITARI DEL DIPARTIMENTO DI SANITÀ PUBBLICA/PSAL E A MEDICI COMPETENTI</a:t>
            </a:r>
          </a:p>
          <a:p>
            <a:pPr defTabSz="914400" hangingPunct="0">
              <a:lnSpc>
                <a:spcPct val="93000"/>
              </a:lnSpc>
              <a:buClr>
                <a:srgbClr val="000000"/>
              </a:buClr>
              <a:buSzPct val="100000"/>
              <a:buFont typeface="Times New Roman" pitchFamily="18" charset="0"/>
              <a:buNone/>
            </a:pPr>
            <a:endParaRPr lang="it-IT" altLang="it-IT" sz="2400" dirty="0">
              <a:latin typeface="Calibri" pitchFamily="34" charset="0"/>
              <a:cs typeface="Calibri" pitchFamily="34" charset="0"/>
            </a:endParaRPr>
          </a:p>
          <a:p>
            <a:pPr defTabSz="914400" hangingPunct="0">
              <a:lnSpc>
                <a:spcPct val="93000"/>
              </a:lnSpc>
              <a:buClr>
                <a:srgbClr val="000000"/>
              </a:buClr>
              <a:buSzPct val="100000"/>
              <a:buFont typeface="Times New Roman" pitchFamily="18" charset="0"/>
              <a:buNone/>
            </a:pPr>
            <a:r>
              <a:rPr lang="it-IT" altLang="it-IT" sz="2400" dirty="0">
                <a:latin typeface="Calibri" pitchFamily="34" charset="0"/>
                <a:cs typeface="Calibri" pitchFamily="34" charset="0"/>
              </a:rPr>
              <a:t>Obiettivo: </a:t>
            </a:r>
          </a:p>
          <a:p>
            <a:pPr defTabSz="914400" hangingPunct="0">
              <a:lnSpc>
                <a:spcPct val="93000"/>
              </a:lnSpc>
              <a:buClr>
                <a:srgbClr val="376092"/>
              </a:buClr>
              <a:buSzPct val="100000"/>
              <a:buFontTx/>
              <a:buChar char="•"/>
            </a:pPr>
            <a:r>
              <a:rPr lang="it-IT" altLang="it-IT" sz="2400" dirty="0">
                <a:latin typeface="Calibri" pitchFamily="34" charset="0"/>
                <a:cs typeface="Calibri" pitchFamily="34" charset="0"/>
              </a:rPr>
              <a:t> promuovere e potenziare le competenze professionali del Medico competente a supporto del cambiamento degli stili di vita dei lavoratori - dal tabagismo agli altri comportamenti a rischio - attraverso l’applicazione di adeguati modelli formativi (es. Modello </a:t>
            </a:r>
            <a:r>
              <a:rPr lang="it-IT" altLang="it-IT" sz="2400" dirty="0" err="1">
                <a:latin typeface="Calibri" pitchFamily="34" charset="0"/>
                <a:cs typeface="Calibri" pitchFamily="34" charset="0"/>
              </a:rPr>
              <a:t>Transteorico</a:t>
            </a:r>
            <a:r>
              <a:rPr lang="it-IT" altLang="it-IT" sz="2400" dirty="0">
                <a:latin typeface="Calibri" pitchFamily="34" charset="0"/>
                <a:cs typeface="Calibri" pitchFamily="34" charset="0"/>
              </a:rPr>
              <a:t> del Cambiamento)</a:t>
            </a:r>
            <a:endParaRPr lang="it-IT" altLang="it-IT" dirty="0">
              <a:latin typeface="Calibri" pitchFamily="34" charset="0"/>
              <a:cs typeface="Calibri" pitchFamily="34" charset="0"/>
            </a:endParaRPr>
          </a:p>
          <a:p>
            <a:pPr defTabSz="914400" hangingPunct="0">
              <a:lnSpc>
                <a:spcPct val="93000"/>
              </a:lnSpc>
              <a:buClr>
                <a:srgbClr val="376092"/>
              </a:buClr>
              <a:buSzPct val="100000"/>
              <a:buFontTx/>
              <a:buChar char="•"/>
            </a:pPr>
            <a:r>
              <a:rPr lang="it-IT" altLang="it-IT" dirty="0">
                <a:latin typeface="Calibri" pitchFamily="34" charset="0"/>
                <a:cs typeface="Calibri" pitchFamily="34" charset="0"/>
              </a:rPr>
              <a:t> </a:t>
            </a:r>
            <a:r>
              <a:rPr lang="it-IT" altLang="it-IT" sz="2400" dirty="0">
                <a:latin typeface="Calibri" pitchFamily="34" charset="0"/>
                <a:cs typeface="Calibri" pitchFamily="34" charset="0"/>
              </a:rPr>
              <a:t>fare sconoscere il metodo anche agli operatori dei servizi pubblici di SSLL che hanno rapporti e scambi con i medici competenti e le altre figure aziendali della prevenzione</a:t>
            </a:r>
            <a:endParaRPr lang="it-IT" sz="2400" dirty="0">
              <a:solidFill>
                <a:srgbClr val="376092"/>
              </a:solidFill>
              <a:latin typeface="Calibri" pitchFamily="34" charset="0"/>
              <a:cs typeface="Calibri" pitchFamily="34" charset="0"/>
            </a:endParaRPr>
          </a:p>
        </p:txBody>
      </p:sp>
    </p:spTree>
    <p:extLst>
      <p:ext uri="{BB962C8B-B14F-4D97-AF65-F5344CB8AC3E}">
        <p14:creationId xmlns:p14="http://schemas.microsoft.com/office/powerpoint/2010/main" val="10475510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2899988-399E-4B4B-B832-1AE6AA72DBD3}" type="slidenum">
              <a:rPr lang="it-IT" sz="1200">
                <a:solidFill>
                  <a:schemeClr val="tx1">
                    <a:tint val="75000"/>
                  </a:schemeClr>
                </a:solidFill>
                <a:latin typeface="+mn-lt"/>
                <a:cs typeface="+mn-cs"/>
              </a:rPr>
              <a:pPr algn="r" fontAlgn="auto">
                <a:spcBef>
                  <a:spcPts val="0"/>
                </a:spcBef>
                <a:spcAft>
                  <a:spcPts val="0"/>
                </a:spcAft>
                <a:defRPr/>
              </a:pPr>
              <a:t>33</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68614" name="Text Box 6"/>
          <p:cNvSpPr txBox="1">
            <a:spLocks noChangeArrowheads="1"/>
          </p:cNvSpPr>
          <p:nvPr/>
        </p:nvSpPr>
        <p:spPr bwMode="auto">
          <a:xfrm>
            <a:off x="827088" y="1028700"/>
            <a:ext cx="7859712" cy="366713"/>
          </a:xfrm>
          <a:prstGeom prst="rect">
            <a:avLst/>
          </a:prstGeom>
          <a:noFill/>
          <a:ln w="9525">
            <a:noFill/>
            <a:miter lim="800000"/>
            <a:headEnd/>
            <a:tailEnd/>
          </a:ln>
          <a:effectLst/>
        </p:spPr>
        <p:txBody>
          <a:bodyPr>
            <a:spAutoFit/>
          </a:bodyPr>
          <a:lstStyle/>
          <a:p>
            <a:pPr defTabSz="914400">
              <a:spcBef>
                <a:spcPct val="50000"/>
              </a:spcBef>
            </a:pPr>
            <a:endParaRPr lang="it-IT"/>
          </a:p>
        </p:txBody>
      </p:sp>
      <p:sp>
        <p:nvSpPr>
          <p:cNvPr id="68615" name="Text Box 7"/>
          <p:cNvSpPr txBox="1">
            <a:spLocks noChangeArrowheads="1"/>
          </p:cNvSpPr>
          <p:nvPr/>
        </p:nvSpPr>
        <p:spPr bwMode="auto">
          <a:xfrm>
            <a:off x="690563" y="1274763"/>
            <a:ext cx="7772400" cy="366712"/>
          </a:xfrm>
          <a:prstGeom prst="rect">
            <a:avLst/>
          </a:prstGeom>
          <a:noFill/>
          <a:ln w="9525">
            <a:noFill/>
            <a:miter lim="800000"/>
            <a:headEnd/>
            <a:tailEnd/>
          </a:ln>
          <a:effectLst/>
        </p:spPr>
        <p:txBody>
          <a:bodyPr>
            <a:spAutoFit/>
          </a:bodyPr>
          <a:lstStyle/>
          <a:p>
            <a:pPr defTabSz="914400">
              <a:spcBef>
                <a:spcPct val="50000"/>
              </a:spcBef>
            </a:pPr>
            <a:endParaRPr lang="it-IT"/>
          </a:p>
        </p:txBody>
      </p:sp>
      <p:sp>
        <p:nvSpPr>
          <p:cNvPr id="68616" name="Rectangle 8"/>
          <p:cNvSpPr>
            <a:spLocks noChangeArrowheads="1"/>
          </p:cNvSpPr>
          <p:nvPr/>
        </p:nvSpPr>
        <p:spPr bwMode="auto">
          <a:xfrm>
            <a:off x="98425" y="1077913"/>
            <a:ext cx="8985250" cy="2922587"/>
          </a:xfrm>
          <a:prstGeom prst="rect">
            <a:avLst/>
          </a:prstGeom>
          <a:noFill/>
          <a:ln w="9525">
            <a:noFill/>
            <a:miter lim="800000"/>
            <a:headEnd/>
            <a:tailEnd/>
          </a:ln>
          <a:effectLst/>
        </p:spPr>
        <p:txBody>
          <a:bodyPr wrap="none">
            <a:spAutoFit/>
          </a:bodyPr>
          <a:lstStyle/>
          <a:p>
            <a:pPr defTabSz="914400"/>
            <a:r>
              <a:rPr lang="it-IT" sz="2400">
                <a:solidFill>
                  <a:srgbClr val="376092"/>
                </a:solidFill>
              </a:rPr>
              <a:t>SUI RISCHI NON PROFESSIONALI RIVOLTA AI LAVORATORI</a:t>
            </a:r>
          </a:p>
          <a:p>
            <a:pPr defTabSz="914400"/>
            <a:endParaRPr lang="it-IT" sz="2400">
              <a:solidFill>
                <a:srgbClr val="376092"/>
              </a:solidFill>
            </a:endParaRPr>
          </a:p>
          <a:p>
            <a:pPr defTabSz="914400"/>
            <a:r>
              <a:rPr lang="it-IT" sz="2400"/>
              <a:t>non vengono illustrati tradizionalmente i rischi presenti </a:t>
            </a:r>
          </a:p>
          <a:p>
            <a:pPr defTabSz="914400"/>
            <a:r>
              <a:rPr lang="it-IT" sz="2400"/>
              <a:t>nell’ambiente di lavoro, ma i rischi che agiscono trasversalmente </a:t>
            </a:r>
          </a:p>
          <a:p>
            <a:pPr defTabSz="914400"/>
            <a:r>
              <a:rPr lang="it-IT" sz="2400"/>
              <a:t>sulla salute dei lavoratori e non  viene richiesta l’adozione di una </a:t>
            </a:r>
          </a:p>
          <a:p>
            <a:pPr defTabSz="914400"/>
            <a:r>
              <a:rPr lang="it-IT" sz="2400"/>
              <a:t>«procedura specifica» ma proposto uno stile di vita di carattere </a:t>
            </a:r>
          </a:p>
          <a:p>
            <a:pPr defTabSz="914400"/>
            <a:r>
              <a:rPr lang="it-IT" sz="2400"/>
              <a:t>universale a  contrasto delle patologie croniche multifattoriali</a:t>
            </a:r>
            <a:r>
              <a:rPr lang="it-IT"/>
              <a:t>, </a:t>
            </a:r>
          </a:p>
          <a:p>
            <a:pPr defTabSz="914400"/>
            <a:endParaRPr lang="it-IT"/>
          </a:p>
        </p:txBody>
      </p:sp>
    </p:spTree>
    <p:extLst>
      <p:ext uri="{BB962C8B-B14F-4D97-AF65-F5344CB8AC3E}">
        <p14:creationId xmlns:p14="http://schemas.microsoft.com/office/powerpoint/2010/main" val="40814745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a:spLocks noGrp="1"/>
          </p:cNvSpPr>
          <p:nvPr>
            <p:ph type="sldNum" sz="quarter" idx="12"/>
          </p:nvPr>
        </p:nvSpPr>
        <p:spPr/>
        <p:txBody>
          <a:bodyPr/>
          <a:lstStyle/>
          <a:p>
            <a:pPr>
              <a:defRPr/>
            </a:pPr>
            <a:fld id="{832AB9EA-951C-48DB-ACCB-62B50A0121A9}" type="slidenum">
              <a:rPr lang="it-IT"/>
              <a:pPr>
                <a:defRPr/>
              </a:pPr>
              <a:t>34</a:t>
            </a:fld>
            <a:endParaRPr lang="it-IT"/>
          </a:p>
        </p:txBody>
      </p:sp>
      <p:sp>
        <p:nvSpPr>
          <p:cNvPr id="2" name="Titolo 1"/>
          <p:cNvSpPr>
            <a:spLocks noGrp="1"/>
          </p:cNvSpPr>
          <p:nvPr>
            <p:ph type="title"/>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54279" name="Text Box 7"/>
          <p:cNvSpPr txBox="1">
            <a:spLocks noChangeArrowheads="1"/>
          </p:cNvSpPr>
          <p:nvPr/>
        </p:nvSpPr>
        <p:spPr bwMode="auto">
          <a:xfrm>
            <a:off x="311150" y="973138"/>
            <a:ext cx="8637588" cy="4475162"/>
          </a:xfrm>
          <a:prstGeom prst="rect">
            <a:avLst/>
          </a:prstGeom>
          <a:noFill/>
          <a:ln w="9525">
            <a:noFill/>
            <a:miter lim="800000"/>
            <a:headEnd/>
            <a:tailEnd/>
          </a:ln>
          <a:effectLst/>
        </p:spPr>
        <p:txBody>
          <a:bodyPr>
            <a:spAutoFit/>
          </a:bodyPr>
          <a:lstStyle/>
          <a:p>
            <a:pPr defTabSz="914400">
              <a:spcBef>
                <a:spcPct val="50000"/>
              </a:spcBef>
            </a:pPr>
            <a:r>
              <a:rPr lang="it-IT" sz="2400">
                <a:solidFill>
                  <a:srgbClr val="376092"/>
                </a:solidFill>
                <a:latin typeface="Calibri" pitchFamily="34" charset="0"/>
                <a:cs typeface="Calibri" pitchFamily="34" charset="0"/>
              </a:rPr>
              <a:t>SUI RISCHI PRESENTI NELL’AMBIENTE DI LAVORO</a:t>
            </a:r>
          </a:p>
          <a:p>
            <a:pPr defTabSz="914400">
              <a:spcBef>
                <a:spcPct val="50000"/>
              </a:spcBef>
            </a:pPr>
            <a:r>
              <a:rPr lang="it-IT" sz="2400">
                <a:latin typeface="Calibri" pitchFamily="34" charset="0"/>
                <a:cs typeface="Calibri" pitchFamily="34" charset="0"/>
              </a:rPr>
              <a:t>Alla luce delle disposizioni dell'art. 30 del D.Lgs. 81/08 e s.m.i. le attività di informazione e formazione, effettivamente attuate, rappresentano uno dei requisiti centrali per la costruzione efficace di un sistema di gestione della salute e sicurezza alla base del modello di organizzazione e di gestione previsto dal D.Lgs. 231/2001, che di fatto si realizzano grazie alla circolazione delle informazioni e dei dati, alla diffusione della conoscenza e consapevolezza dei rischi, al confronto e al dialogo tra tutti gli attori coinvolti e al controllo dei risultati sull'applicazione del lavoro.</a:t>
            </a:r>
            <a:br>
              <a:rPr lang="it-IT" sz="2400">
                <a:latin typeface="Calibri" pitchFamily="34" charset="0"/>
                <a:cs typeface="Calibri" pitchFamily="34" charset="0"/>
              </a:rPr>
            </a:br>
            <a:r>
              <a:rPr lang="it-IT"/>
              <a:t/>
            </a:r>
            <a:br>
              <a:rPr lang="it-IT"/>
            </a:br>
            <a:endParaRPr lang="it-IT"/>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91386F2-B2EA-473E-B363-25E90089573A}" type="slidenum">
              <a:rPr lang="it-IT" sz="1200">
                <a:solidFill>
                  <a:schemeClr val="tx1">
                    <a:tint val="75000"/>
                  </a:schemeClr>
                </a:solidFill>
                <a:latin typeface="+mn-lt"/>
                <a:cs typeface="+mn-cs"/>
              </a:rPr>
              <a:pPr algn="r" fontAlgn="auto">
                <a:spcBef>
                  <a:spcPts val="0"/>
                </a:spcBef>
                <a:spcAft>
                  <a:spcPts val="0"/>
                </a:spcAft>
                <a:defRPr/>
              </a:pPr>
              <a:t>35</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59396" name="Text Box 4"/>
          <p:cNvSpPr txBox="1">
            <a:spLocks noChangeArrowheads="1"/>
          </p:cNvSpPr>
          <p:nvPr/>
        </p:nvSpPr>
        <p:spPr bwMode="auto">
          <a:xfrm>
            <a:off x="311150" y="1011238"/>
            <a:ext cx="8637588" cy="4108450"/>
          </a:xfrm>
          <a:prstGeom prst="rect">
            <a:avLst/>
          </a:prstGeom>
          <a:noFill/>
          <a:ln w="9525">
            <a:noFill/>
            <a:miter lim="800000"/>
            <a:headEnd/>
            <a:tailEnd/>
          </a:ln>
          <a:effectLst/>
        </p:spPr>
        <p:txBody>
          <a:bodyPr>
            <a:spAutoFit/>
          </a:bodyPr>
          <a:lstStyle/>
          <a:p>
            <a:pPr defTabSz="914400">
              <a:spcBef>
                <a:spcPct val="50000"/>
              </a:spcBef>
            </a:pPr>
            <a:r>
              <a:rPr lang="it-IT" sz="2400">
                <a:latin typeface="Calibri" pitchFamily="34" charset="0"/>
                <a:cs typeface="Calibri" pitchFamily="34" charset="0"/>
              </a:rPr>
              <a:t>Le aggettivazioni utilizzate nel D.Lgs 81/08 e s.m.i. per connotare la formazione e l'informazione, in modo particolare "</a:t>
            </a:r>
            <a:r>
              <a:rPr lang="it-IT" sz="2400" b="1">
                <a:latin typeface="Calibri" pitchFamily="34" charset="0"/>
                <a:cs typeface="Calibri" pitchFamily="34" charset="0"/>
              </a:rPr>
              <a:t>adeguata, sufficiente, specifica e comprensibile</a:t>
            </a:r>
            <a:r>
              <a:rPr lang="it-IT" sz="2400">
                <a:latin typeface="Calibri" pitchFamily="34" charset="0"/>
                <a:cs typeface="Calibri" pitchFamily="34" charset="0"/>
              </a:rPr>
              <a:t>", mettono in evidenza come la progettazione delle stesse vada realizzata perseguendo obiettivi che </a:t>
            </a:r>
            <a:r>
              <a:rPr lang="it-IT" sz="2400" b="1">
                <a:latin typeface="Calibri" pitchFamily="34" charset="0"/>
                <a:cs typeface="Calibri" pitchFamily="34" charset="0"/>
              </a:rPr>
              <a:t>mirino all'effettivo trasferimento di conoscenze e competenze necessarie in materia</a:t>
            </a:r>
            <a:r>
              <a:rPr lang="it-IT" sz="2400">
                <a:latin typeface="Calibri" pitchFamily="34" charset="0"/>
                <a:cs typeface="Calibri" pitchFamily="34" charset="0"/>
              </a:rPr>
              <a:t>. Da questo punto di vista, anche le più recenti e significative sentenze della giurisprudenza sottolineano come l'informazione e la formazione non possano essere generiche, evasive e sfuggenti, ma debbano essere caratterizzate da specificità in relazione ad ogni singola attività lavorativa </a:t>
            </a:r>
            <a:br>
              <a:rPr lang="it-IT" sz="2400">
                <a:latin typeface="Calibri" pitchFamily="34" charset="0"/>
                <a:cs typeface="Calibri" pitchFamily="34" charset="0"/>
              </a:rPr>
            </a:br>
            <a:endParaRPr lang="it-IT" sz="2400">
              <a:latin typeface="Calibri" pitchFamily="34" charset="0"/>
              <a:cs typeface="Calibri"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1AE4918-D59F-45BC-8C48-54C886F20A62}" type="slidenum">
              <a:rPr lang="it-IT" sz="1200">
                <a:solidFill>
                  <a:schemeClr val="tx1">
                    <a:tint val="75000"/>
                  </a:schemeClr>
                </a:solidFill>
                <a:latin typeface="+mn-lt"/>
                <a:cs typeface="+mn-cs"/>
              </a:rPr>
              <a:pPr algn="r" fontAlgn="auto">
                <a:spcBef>
                  <a:spcPts val="0"/>
                </a:spcBef>
                <a:spcAft>
                  <a:spcPts val="0"/>
                </a:spcAft>
                <a:defRPr/>
              </a:pPr>
              <a:t>36</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60420" name="Text Box 4"/>
          <p:cNvSpPr txBox="1">
            <a:spLocks noChangeArrowheads="1"/>
          </p:cNvSpPr>
          <p:nvPr/>
        </p:nvSpPr>
        <p:spPr bwMode="auto">
          <a:xfrm>
            <a:off x="311150" y="2442882"/>
            <a:ext cx="8637588" cy="3416320"/>
          </a:xfrm>
          <a:prstGeom prst="rect">
            <a:avLst/>
          </a:prstGeom>
          <a:noFill/>
          <a:ln w="9525">
            <a:noFill/>
            <a:miter lim="800000"/>
            <a:headEnd/>
            <a:tailEnd/>
          </a:ln>
          <a:effectLst/>
        </p:spPr>
        <p:txBody>
          <a:bodyPr>
            <a:spAutoFit/>
          </a:bodyPr>
          <a:lstStyle/>
          <a:p>
            <a:pPr defTabSz="914400">
              <a:spcBef>
                <a:spcPct val="50000"/>
              </a:spcBef>
            </a:pPr>
            <a:r>
              <a:rPr lang="it-IT" sz="2400" dirty="0">
                <a:latin typeface="Calibri" pitchFamily="34" charset="0"/>
                <a:cs typeface="Calibri" pitchFamily="34" charset="0"/>
              </a:rPr>
              <a:t>Per quanto riguarda </a:t>
            </a:r>
            <a:r>
              <a:rPr lang="it-IT" sz="2400" b="1" dirty="0">
                <a:latin typeface="Calibri" pitchFamily="34" charset="0"/>
                <a:cs typeface="Calibri" pitchFamily="34" charset="0"/>
              </a:rPr>
              <a:t>gli obblighi informativi</a:t>
            </a:r>
            <a:r>
              <a:rPr lang="it-IT" sz="2400" dirty="0">
                <a:latin typeface="Calibri" pitchFamily="34" charset="0"/>
                <a:cs typeface="Calibri" pitchFamily="34" charset="0"/>
              </a:rPr>
              <a:t>, i concetti di </a:t>
            </a:r>
            <a:r>
              <a:rPr lang="it-IT" sz="2400" b="1" dirty="0">
                <a:latin typeface="Calibri" pitchFamily="34" charset="0"/>
                <a:cs typeface="Calibri" pitchFamily="34" charset="0"/>
              </a:rPr>
              <a:t>efficacia ed efficienza</a:t>
            </a:r>
            <a:r>
              <a:rPr lang="it-IT" sz="2400" dirty="0">
                <a:latin typeface="Calibri" pitchFamily="34" charset="0"/>
                <a:cs typeface="Calibri" pitchFamily="34" charset="0"/>
              </a:rPr>
              <a:t> sono strettamente correlati ai corretti mezzi utilizzati per l'informazione e la comunicazione così come al controllo e alla verifica dell'apprendimento delle nozioni trasmesse. Questo tipo di informazione si basa sulla programmazione di vere e proprie iniziative di informazione che dovranno prevedere, oltre alla semplice distribuzione di materiale informativo (opuscoli, </a:t>
            </a:r>
            <a:r>
              <a:rPr lang="it-IT" sz="2400" dirty="0" err="1">
                <a:latin typeface="Calibri" pitchFamily="34" charset="0"/>
                <a:cs typeface="Calibri" pitchFamily="34" charset="0"/>
              </a:rPr>
              <a:t>depliant</a:t>
            </a:r>
            <a:r>
              <a:rPr lang="it-IT" sz="2400" dirty="0">
                <a:latin typeface="Calibri" pitchFamily="34" charset="0"/>
                <a:cs typeface="Calibri" pitchFamily="34" charset="0"/>
              </a:rPr>
              <a:t>, ecc.), anche il sussidio di altri strumenti quali ad esempio: manifesti, fogli informativi e pieghevoli, video, reti internet e intranet.</a:t>
            </a:r>
          </a:p>
        </p:txBody>
      </p:sp>
      <p:sp>
        <p:nvSpPr>
          <p:cNvPr id="6" name="CasellaDiTesto 5">
            <a:extLst>
              <a:ext uri="{FF2B5EF4-FFF2-40B4-BE49-F238E27FC236}">
                <a16:creationId xmlns:a16="http://schemas.microsoft.com/office/drawing/2014/main" xmlns="" id="{D070384A-2D97-41CB-BC83-8AA6B5B8C328}"/>
              </a:ext>
            </a:extLst>
          </p:cNvPr>
          <p:cNvSpPr txBox="1"/>
          <p:nvPr/>
        </p:nvSpPr>
        <p:spPr>
          <a:xfrm>
            <a:off x="311150" y="916953"/>
            <a:ext cx="8229600" cy="1446550"/>
          </a:xfrm>
          <a:prstGeom prst="rect">
            <a:avLst/>
          </a:prstGeom>
          <a:noFill/>
          <a:ln w="28575">
            <a:solidFill>
              <a:schemeClr val="accent1">
                <a:lumMod val="75000"/>
              </a:schemeClr>
            </a:solidFill>
          </a:ln>
        </p:spPr>
        <p:txBody>
          <a:bodyPr wrap="square" rtlCol="0">
            <a:spAutoFit/>
          </a:bodyPr>
          <a:lstStyle/>
          <a:p>
            <a:r>
              <a:rPr lang="it-IT" sz="2200" b="1" dirty="0">
                <a:latin typeface="+mj-lt"/>
              </a:rPr>
              <a:t>Informazione (sapere): </a:t>
            </a:r>
            <a:r>
              <a:rPr lang="it-IT" sz="2200" dirty="0">
                <a:latin typeface="+mj-lt"/>
              </a:rPr>
              <a:t>trasmettere notizie e conoscenze relativi ai rischi lavorativi alle misure di prevenzione e protezione idonee a ridurre il rischio, agli obblighi derivanti dalle normative e dalle disposizioni aziendali inerenti alla sicurezza.</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5ED5739-950E-46E2-9B39-62465A5C188F}" type="slidenum">
              <a:rPr lang="it-IT" sz="1200">
                <a:solidFill>
                  <a:schemeClr val="tx1">
                    <a:tint val="75000"/>
                  </a:schemeClr>
                </a:solidFill>
                <a:latin typeface="+mn-lt"/>
                <a:cs typeface="+mn-cs"/>
              </a:rPr>
              <a:pPr algn="r" fontAlgn="auto">
                <a:spcBef>
                  <a:spcPts val="0"/>
                </a:spcBef>
                <a:spcAft>
                  <a:spcPts val="0"/>
                </a:spcAft>
                <a:defRPr/>
              </a:pPr>
              <a:t>37</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dirty="0">
                <a:solidFill>
                  <a:srgbClr val="376092"/>
                </a:solidFill>
              </a:rPr>
              <a:t>L’informazione e la formazione per un lavoratore competente</a:t>
            </a:r>
            <a:endParaRPr lang="it-IT" sz="3200" dirty="0">
              <a:solidFill>
                <a:srgbClr val="C00000"/>
              </a:solidFill>
            </a:endParaRPr>
          </a:p>
        </p:txBody>
      </p:sp>
      <p:sp>
        <p:nvSpPr>
          <p:cNvPr id="61444" name="Text Box 4"/>
          <p:cNvSpPr txBox="1">
            <a:spLocks noChangeArrowheads="1"/>
          </p:cNvSpPr>
          <p:nvPr/>
        </p:nvSpPr>
        <p:spPr bwMode="auto">
          <a:xfrm>
            <a:off x="311150" y="2433650"/>
            <a:ext cx="8637588" cy="3416320"/>
          </a:xfrm>
          <a:prstGeom prst="rect">
            <a:avLst/>
          </a:prstGeom>
          <a:noFill/>
          <a:ln w="9525">
            <a:noFill/>
            <a:miter lim="800000"/>
            <a:headEnd/>
            <a:tailEnd/>
          </a:ln>
          <a:effectLst/>
        </p:spPr>
        <p:txBody>
          <a:bodyPr>
            <a:spAutoFit/>
          </a:bodyPr>
          <a:lstStyle/>
          <a:p>
            <a:pPr defTabSz="914400">
              <a:spcBef>
                <a:spcPts val="0"/>
              </a:spcBef>
            </a:pPr>
            <a:r>
              <a:rPr lang="it-IT" sz="2400" dirty="0">
                <a:latin typeface="Calibri" pitchFamily="34" charset="0"/>
                <a:cs typeface="Calibri" pitchFamily="34" charset="0"/>
              </a:rPr>
              <a:t>Anche </a:t>
            </a:r>
            <a:r>
              <a:rPr lang="it-IT" sz="2400" b="1" dirty="0">
                <a:latin typeface="Calibri" pitchFamily="34" charset="0"/>
                <a:cs typeface="Calibri" pitchFamily="34" charset="0"/>
              </a:rPr>
              <a:t>la formazione, per essere efficace</a:t>
            </a:r>
            <a:r>
              <a:rPr lang="it-IT" sz="2400" dirty="0">
                <a:latin typeface="Calibri" pitchFamily="34" charset="0"/>
                <a:cs typeface="Calibri" pitchFamily="34" charset="0"/>
              </a:rPr>
              <a:t>, deve essere progettata e realizzata con criteri di qualità, che richiedono: </a:t>
            </a:r>
          </a:p>
          <a:p>
            <a:pPr defTabSz="914400">
              <a:spcBef>
                <a:spcPts val="0"/>
              </a:spcBef>
              <a:buClr>
                <a:srgbClr val="376092"/>
              </a:buClr>
              <a:buFontTx/>
              <a:buChar char="•"/>
            </a:pPr>
            <a:r>
              <a:rPr lang="it-IT" sz="2400" dirty="0">
                <a:latin typeface="Calibri" pitchFamily="34" charset="0"/>
                <a:cs typeface="Calibri" pitchFamily="34" charset="0"/>
              </a:rPr>
              <a:t> un'analisi della domanda e dei bisogni formativi dei partecipanti; </a:t>
            </a:r>
          </a:p>
          <a:p>
            <a:pPr defTabSz="914400">
              <a:spcBef>
                <a:spcPts val="0"/>
              </a:spcBef>
              <a:buClr>
                <a:srgbClr val="376092"/>
              </a:buClr>
              <a:buFontTx/>
              <a:buChar char="•"/>
            </a:pPr>
            <a:r>
              <a:rPr lang="it-IT" sz="2400" dirty="0">
                <a:latin typeface="Calibri" pitchFamily="34" charset="0"/>
                <a:cs typeface="Calibri" pitchFamily="34" charset="0"/>
              </a:rPr>
              <a:t> la definizione di obiettivi chiari, realistici e misurabili; </a:t>
            </a:r>
          </a:p>
          <a:p>
            <a:pPr defTabSz="914400">
              <a:spcBef>
                <a:spcPts val="0"/>
              </a:spcBef>
              <a:buClr>
                <a:srgbClr val="376092"/>
              </a:buClr>
              <a:buFontTx/>
              <a:buChar char="•"/>
            </a:pPr>
            <a:r>
              <a:rPr lang="it-IT" sz="2400" dirty="0">
                <a:latin typeface="Calibri" pitchFamily="34" charset="0"/>
                <a:cs typeface="Calibri" pitchFamily="34" charset="0"/>
              </a:rPr>
              <a:t> l'adozione di metodi didattici efficaci e adeguati agli obiettivi, alle persone e alle risorse disponibili e ai tempi;</a:t>
            </a:r>
          </a:p>
          <a:p>
            <a:pPr defTabSz="914400">
              <a:spcBef>
                <a:spcPts val="0"/>
              </a:spcBef>
              <a:buClr>
                <a:srgbClr val="376092"/>
              </a:buClr>
              <a:buFontTx/>
              <a:buChar char="•"/>
            </a:pPr>
            <a:r>
              <a:rPr lang="it-IT" sz="2400" dirty="0">
                <a:latin typeface="Calibri" pitchFamily="34" charset="0"/>
                <a:cs typeface="Calibri" pitchFamily="34" charset="0"/>
              </a:rPr>
              <a:t> la presenza di formatori qualificati; </a:t>
            </a:r>
          </a:p>
          <a:p>
            <a:pPr defTabSz="914400">
              <a:spcBef>
                <a:spcPts val="0"/>
              </a:spcBef>
              <a:buClr>
                <a:srgbClr val="376092"/>
              </a:buClr>
              <a:buFontTx/>
              <a:buChar char="•"/>
            </a:pPr>
            <a:r>
              <a:rPr lang="it-IT" sz="2400" dirty="0">
                <a:latin typeface="Calibri" pitchFamily="34" charset="0"/>
                <a:cs typeface="Calibri" pitchFamily="34" charset="0"/>
              </a:rPr>
              <a:t> una valutazione dei risultati raggiunti in termini di acquisizione di conoscenze e competenze da parte dei discenti. </a:t>
            </a:r>
          </a:p>
        </p:txBody>
      </p:sp>
      <p:sp>
        <p:nvSpPr>
          <p:cNvPr id="3" name="CasellaDiTesto 2">
            <a:extLst>
              <a:ext uri="{FF2B5EF4-FFF2-40B4-BE49-F238E27FC236}">
                <a16:creationId xmlns:a16="http://schemas.microsoft.com/office/drawing/2014/main" xmlns="" id="{53F223C0-E34D-489B-AA64-7236FE20034F}"/>
              </a:ext>
            </a:extLst>
          </p:cNvPr>
          <p:cNvSpPr txBox="1"/>
          <p:nvPr/>
        </p:nvSpPr>
        <p:spPr>
          <a:xfrm>
            <a:off x="311150" y="868218"/>
            <a:ext cx="8637588" cy="1446550"/>
          </a:xfrm>
          <a:prstGeom prst="rect">
            <a:avLst/>
          </a:prstGeom>
          <a:noFill/>
          <a:ln w="28575">
            <a:solidFill>
              <a:schemeClr val="accent1">
                <a:lumMod val="75000"/>
              </a:schemeClr>
            </a:solidFill>
          </a:ln>
        </p:spPr>
        <p:txBody>
          <a:bodyPr wrap="square" rtlCol="0">
            <a:spAutoFit/>
          </a:bodyPr>
          <a:lstStyle/>
          <a:p>
            <a:r>
              <a:rPr lang="it-IT" sz="2200" dirty="0">
                <a:latin typeface="+mj-lt"/>
              </a:rPr>
              <a:t>Formazione: fornire gli strumenti in termini di </a:t>
            </a:r>
            <a:r>
              <a:rPr lang="it-IT" sz="2200" b="1" dirty="0">
                <a:latin typeface="+mj-lt"/>
              </a:rPr>
              <a:t>conoscenze e competenze (saper fare) </a:t>
            </a:r>
            <a:r>
              <a:rPr lang="it-IT" sz="2200" dirty="0">
                <a:latin typeface="+mj-lt"/>
              </a:rPr>
              <a:t>supportate da adeguati </a:t>
            </a:r>
            <a:r>
              <a:rPr lang="it-IT" sz="2200" b="1" dirty="0">
                <a:latin typeface="+mj-lt"/>
              </a:rPr>
              <a:t>convincimenti e motivazioni (saper essere - empowerment</a:t>
            </a:r>
            <a:r>
              <a:rPr lang="it-IT" sz="2200" dirty="0">
                <a:latin typeface="+mj-lt"/>
              </a:rPr>
              <a:t>) per adottare  comportamenti lavorativi e procedure conformi alla prevenzione e sicurezza.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BF07DE-9942-4DA4-A8F0-438B81C78974}" type="slidenum">
              <a:rPr lang="it-IT" sz="1200">
                <a:solidFill>
                  <a:schemeClr val="tx1">
                    <a:tint val="75000"/>
                  </a:schemeClr>
                </a:solidFill>
                <a:latin typeface="+mn-lt"/>
                <a:cs typeface="+mn-cs"/>
              </a:rPr>
              <a:pPr algn="r" fontAlgn="auto">
                <a:spcBef>
                  <a:spcPts val="0"/>
                </a:spcBef>
                <a:spcAft>
                  <a:spcPts val="0"/>
                </a:spcAft>
                <a:defRPr/>
              </a:pPr>
              <a:t>38</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62468" name="Text Box 4"/>
          <p:cNvSpPr txBox="1">
            <a:spLocks noChangeArrowheads="1"/>
          </p:cNvSpPr>
          <p:nvPr/>
        </p:nvSpPr>
        <p:spPr bwMode="auto">
          <a:xfrm>
            <a:off x="311150" y="1011238"/>
            <a:ext cx="8637588" cy="2462213"/>
          </a:xfrm>
          <a:prstGeom prst="rect">
            <a:avLst/>
          </a:prstGeom>
          <a:noFill/>
          <a:ln w="9525">
            <a:noFill/>
            <a:miter lim="800000"/>
            <a:headEnd/>
            <a:tailEnd/>
          </a:ln>
          <a:effectLst/>
        </p:spPr>
        <p:txBody>
          <a:bodyPr>
            <a:spAutoFit/>
          </a:bodyPr>
          <a:lstStyle/>
          <a:p>
            <a:pPr defTabSz="914400">
              <a:spcBef>
                <a:spcPct val="50000"/>
              </a:spcBef>
              <a:buClr>
                <a:srgbClr val="376092"/>
              </a:buClr>
            </a:pPr>
            <a:r>
              <a:rPr lang="it-IT" sz="2200" b="1" dirty="0">
                <a:latin typeface="Calibri" pitchFamily="34" charset="0"/>
                <a:cs typeface="Calibri" pitchFamily="34" charset="0"/>
              </a:rPr>
              <a:t>L'evoluzione delle nuove tecnologie, i cambiamenti dei ritmi di vita e della stessa concezione della formazione, come introdotto dall'Accordo Stato - Regioni del 26 gennaio 2012, e ampliato e rivisto dell'Accordo del 7 luglio 2016, hanno reso possibile l'affermazione di un nuova modalità di formazione a distanza, l</a:t>
            </a:r>
            <a:r>
              <a:rPr lang="it-IT" sz="2200" b="1" i="1" dirty="0">
                <a:latin typeface="Calibri" pitchFamily="34" charset="0"/>
                <a:cs typeface="Calibri" pitchFamily="34" charset="0"/>
              </a:rPr>
              <a:t>'e-learning</a:t>
            </a:r>
            <a:r>
              <a:rPr lang="it-IT" sz="2200" b="1" dirty="0">
                <a:latin typeface="Calibri" pitchFamily="34" charset="0"/>
                <a:cs typeface="Calibri" pitchFamily="34" charset="0"/>
              </a:rPr>
              <a:t>. Secondo i suddetti Accordi, tale metodologia per essere considerata legittima deve rispettare criteri, requisiti e condizioni che ne garantiscano l'efficacia e quindi la qualità.</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BF07DE-9942-4DA4-A8F0-438B81C78974}" type="slidenum">
              <a:rPr lang="it-IT" sz="1200">
                <a:solidFill>
                  <a:schemeClr val="tx1">
                    <a:tint val="75000"/>
                  </a:schemeClr>
                </a:solidFill>
                <a:latin typeface="+mn-lt"/>
                <a:cs typeface="+mn-cs"/>
              </a:rPr>
              <a:pPr algn="r" fontAlgn="auto">
                <a:spcBef>
                  <a:spcPts val="0"/>
                </a:spcBef>
                <a:spcAft>
                  <a:spcPts val="0"/>
                </a:spcAft>
                <a:defRPr/>
              </a:pPr>
              <a:t>39</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62468" name="Text Box 4"/>
          <p:cNvSpPr txBox="1">
            <a:spLocks noChangeArrowheads="1"/>
          </p:cNvSpPr>
          <p:nvPr/>
        </p:nvSpPr>
        <p:spPr bwMode="auto">
          <a:xfrm>
            <a:off x="311150" y="1011238"/>
            <a:ext cx="8637588" cy="3231654"/>
          </a:xfrm>
          <a:prstGeom prst="rect">
            <a:avLst/>
          </a:prstGeom>
          <a:noFill/>
          <a:ln w="9525">
            <a:noFill/>
            <a:miter lim="800000"/>
            <a:headEnd/>
            <a:tailEnd/>
          </a:ln>
          <a:effectLst/>
        </p:spPr>
        <p:txBody>
          <a:bodyPr>
            <a:spAutoFit/>
          </a:bodyPr>
          <a:lstStyle/>
          <a:p>
            <a:pPr defTabSz="914400">
              <a:spcBef>
                <a:spcPct val="50000"/>
              </a:spcBef>
              <a:buClr>
                <a:srgbClr val="376092"/>
              </a:buClr>
            </a:pPr>
            <a:r>
              <a:rPr lang="it-IT" sz="2400" dirty="0">
                <a:latin typeface="Calibri" pitchFamily="34" charset="0"/>
                <a:cs typeface="Calibri" pitchFamily="34" charset="0"/>
              </a:rPr>
              <a:t>L’addestramento, l’informazione e la formazione devono essere visti dalle aziende come un investimento e non solo come una spesa. Il processo di apprendimento deve trasformare le attitudini di ciascun lavoratore in capacità utili per l’azienda.</a:t>
            </a:r>
          </a:p>
          <a:p>
            <a:pPr defTabSz="914400">
              <a:spcBef>
                <a:spcPct val="50000"/>
              </a:spcBef>
              <a:buClr>
                <a:srgbClr val="376092"/>
              </a:buClr>
            </a:pPr>
            <a:r>
              <a:rPr lang="it-IT" sz="2400" dirty="0">
                <a:latin typeface="Calibri" pitchFamily="34" charset="0"/>
                <a:cs typeface="Calibri" pitchFamily="34" charset="0"/>
              </a:rPr>
              <a:t>Un lavoratore formato conosce il proprio ambiente di lavoro e gli impianti, le macchine, le sostanze che vengono utilizzate, quali sono i rischi, i mezzi di protezione da utilizzare, ..  Un lavoratore formato, quindi consapevole, rende più facile la gestione della sicurezza.</a:t>
            </a:r>
          </a:p>
        </p:txBody>
      </p:sp>
    </p:spTree>
    <p:extLst>
      <p:ext uri="{BB962C8B-B14F-4D97-AF65-F5344CB8AC3E}">
        <p14:creationId xmlns:p14="http://schemas.microsoft.com/office/powerpoint/2010/main" val="3550619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DD13C896-4339-40AB-B826-63B9792B0D4C}" type="slidenum">
              <a:rPr lang="it-IT"/>
              <a:pPr>
                <a:defRPr/>
              </a:pPr>
              <a:t>4</a:t>
            </a:fld>
            <a:endParaRPr lang="it-IT"/>
          </a:p>
        </p:txBody>
      </p:sp>
      <p:cxnSp>
        <p:nvCxnSpPr>
          <p:cNvPr id="8" name="Connettore diritto 7">
            <a:extLst/>
          </p:cNvPr>
          <p:cNvCxnSpPr/>
          <p:nvPr/>
        </p:nvCxnSpPr>
        <p:spPr>
          <a:xfrm>
            <a:off x="390525" y="990600"/>
            <a:ext cx="82581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ttangolo 5">
            <a:extLst/>
          </p:cNvPr>
          <p:cNvSpPr/>
          <p:nvPr/>
        </p:nvSpPr>
        <p:spPr>
          <a:xfrm>
            <a:off x="498475" y="231775"/>
            <a:ext cx="8267700" cy="708025"/>
          </a:xfrm>
          <a:prstGeom prst="rect">
            <a:avLst/>
          </a:prstGeom>
          <a:ln>
            <a:noFill/>
          </a:ln>
        </p:spPr>
        <p:txBody>
          <a:bodyPr>
            <a:spAutoFit/>
          </a:bodyPr>
          <a:lstStyle/>
          <a:p>
            <a:pPr algn="ctr" fontAlgn="auto">
              <a:spcBef>
                <a:spcPts val="0"/>
              </a:spcBef>
              <a:spcAft>
                <a:spcPts val="0"/>
              </a:spcAft>
              <a:buSzPct val="100000"/>
              <a:defRPr/>
            </a:pPr>
            <a:r>
              <a:rPr lang="it-IT" altLang="it-IT" sz="2000" b="1" dirty="0">
                <a:solidFill>
                  <a:schemeClr val="accent1">
                    <a:lumMod val="75000"/>
                  </a:schemeClr>
                </a:solidFill>
                <a:latin typeface="Arial" panose="020B0604020202020204" pitchFamily="34" charset="0"/>
              </a:rPr>
              <a:t>LE MALATTIE PROFESSIONALI : </a:t>
            </a:r>
          </a:p>
          <a:p>
            <a:pPr algn="ctr" fontAlgn="auto">
              <a:spcBef>
                <a:spcPts val="0"/>
              </a:spcBef>
              <a:spcAft>
                <a:spcPts val="0"/>
              </a:spcAft>
              <a:buSzPct val="100000"/>
              <a:defRPr/>
            </a:pPr>
            <a:r>
              <a:rPr lang="it-IT" altLang="it-IT" sz="2000" b="1" dirty="0">
                <a:solidFill>
                  <a:schemeClr val="accent1">
                    <a:lumMod val="75000"/>
                  </a:schemeClr>
                </a:solidFill>
                <a:latin typeface="Arial" panose="020B0604020202020204" pitchFamily="34" charset="0"/>
              </a:rPr>
              <a:t>UN FENOMENO IN CAMBIAMENTO</a:t>
            </a:r>
          </a:p>
        </p:txBody>
      </p:sp>
      <p:sp>
        <p:nvSpPr>
          <p:cNvPr id="9" name="Segnaposto contenuto 2">
            <a:extLst/>
          </p:cNvPr>
          <p:cNvSpPr>
            <a:spLocks noGrp="1"/>
          </p:cNvSpPr>
          <p:nvPr>
            <p:ph idx="1"/>
          </p:nvPr>
        </p:nvSpPr>
        <p:spPr>
          <a:xfrm>
            <a:off x="536575" y="1276350"/>
            <a:ext cx="8070850" cy="4252913"/>
          </a:xfrm>
        </p:spPr>
        <p:txBody>
          <a:bodyPr rtlCol="0">
            <a:noAutofit/>
          </a:bodyPr>
          <a:lstStyle/>
          <a:p>
            <a:pPr marL="0" indent="0" algn="just" eaLnBrk="1" fontAlgn="auto" hangingPunct="1">
              <a:spcAft>
                <a:spcPts val="0"/>
              </a:spcAft>
              <a:buFont typeface="Arial" panose="020B0604020202020204" pitchFamily="34" charset="0"/>
              <a:buNone/>
              <a:defRPr/>
            </a:pPr>
            <a:r>
              <a:rPr lang="it-IT" sz="2400" dirty="0">
                <a:solidFill>
                  <a:schemeClr val="tx1">
                    <a:lumMod val="85000"/>
                    <a:lumOff val="15000"/>
                  </a:schemeClr>
                </a:solidFill>
              </a:rPr>
              <a:t>Rischi professionali ed extraprofessionali spesso non sono indipendenti e si possono sommare o moltiplicare tra loro: </a:t>
            </a:r>
          </a:p>
          <a:p>
            <a:pPr algn="just" eaLnBrk="1" fontAlgn="auto" hangingPunct="1">
              <a:spcAft>
                <a:spcPts val="0"/>
              </a:spcAft>
              <a:buFont typeface="Arial" panose="020B0604020202020204" pitchFamily="34" charset="0"/>
              <a:buChar char="•"/>
              <a:defRPr/>
            </a:pPr>
            <a:r>
              <a:rPr lang="it-IT" sz="2400" dirty="0">
                <a:solidFill>
                  <a:schemeClr val="tx1">
                    <a:lumMod val="85000"/>
                    <a:lumOff val="15000"/>
                  </a:schemeClr>
                </a:solidFill>
              </a:rPr>
              <a:t> </a:t>
            </a:r>
            <a:r>
              <a:rPr lang="it-IT" sz="2400" dirty="0">
                <a:solidFill>
                  <a:srgbClr val="C00000"/>
                </a:solidFill>
              </a:rPr>
              <a:t>il fumo di tabacco </a:t>
            </a:r>
          </a:p>
          <a:p>
            <a:pPr lvl="1" algn="just" eaLnBrk="1" fontAlgn="auto" hangingPunct="1">
              <a:spcAft>
                <a:spcPts val="0"/>
              </a:spcAft>
              <a:buFont typeface="Wingdings" charset="2"/>
              <a:buChar char="§"/>
              <a:defRPr/>
            </a:pPr>
            <a:r>
              <a:rPr lang="it-IT" sz="2200" dirty="0">
                <a:solidFill>
                  <a:schemeClr val="tx1">
                    <a:lumMod val="85000"/>
                    <a:lumOff val="15000"/>
                  </a:schemeClr>
                </a:solidFill>
              </a:rPr>
              <a:t>contiene tossici presenti anche in ambito lavorativo (IPA, benzene) </a:t>
            </a:r>
          </a:p>
          <a:p>
            <a:pPr lvl="1" algn="just" eaLnBrk="1" fontAlgn="auto" hangingPunct="1">
              <a:spcAft>
                <a:spcPts val="0"/>
              </a:spcAft>
              <a:buFont typeface="Wingdings" charset="2"/>
              <a:buChar char="§"/>
              <a:defRPr/>
            </a:pPr>
            <a:r>
              <a:rPr lang="it-IT" sz="2200" dirty="0">
                <a:solidFill>
                  <a:schemeClr val="tx1">
                    <a:lumMod val="85000"/>
                    <a:lumOff val="15000"/>
                  </a:schemeClr>
                </a:solidFill>
              </a:rPr>
              <a:t>può agire sinergicamente con agenti cancerogeni di uso professionale, ad es. l'asbesto)</a:t>
            </a:r>
          </a:p>
          <a:p>
            <a:pPr algn="just" eaLnBrk="1" fontAlgn="auto" hangingPunct="1">
              <a:spcAft>
                <a:spcPts val="0"/>
              </a:spcAft>
              <a:buFont typeface="Arial" panose="020B0604020202020204" pitchFamily="34" charset="0"/>
              <a:buChar char="•"/>
              <a:defRPr/>
            </a:pPr>
            <a:r>
              <a:rPr lang="it-IT" sz="2400" dirty="0">
                <a:solidFill>
                  <a:schemeClr val="tx1">
                    <a:lumMod val="85000"/>
                    <a:lumOff val="15000"/>
                  </a:schemeClr>
                </a:solidFill>
              </a:rPr>
              <a:t> </a:t>
            </a:r>
            <a:r>
              <a:rPr lang="it-IT" sz="2400" dirty="0">
                <a:solidFill>
                  <a:srgbClr val="C00000"/>
                </a:solidFill>
              </a:rPr>
              <a:t>l'alcol</a:t>
            </a:r>
            <a:r>
              <a:rPr lang="it-IT" sz="2400" dirty="0">
                <a:solidFill>
                  <a:schemeClr val="tx1">
                    <a:lumMod val="85000"/>
                    <a:lumOff val="15000"/>
                  </a:schemeClr>
                </a:solidFill>
              </a:rPr>
              <a:t> potenzia l'effetto tossico di alcune sostanze con cui il lavoratore può entrare in contatto sul luogo di lavoro, ad es. solventi, pesticidi, metalli</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BF07DE-9942-4DA4-A8F0-438B81C78974}" type="slidenum">
              <a:rPr lang="it-IT" sz="1200">
                <a:solidFill>
                  <a:schemeClr val="tx1">
                    <a:tint val="75000"/>
                  </a:schemeClr>
                </a:solidFill>
                <a:latin typeface="+mn-lt"/>
                <a:cs typeface="+mn-cs"/>
              </a:rPr>
              <a:pPr algn="r" fontAlgn="auto">
                <a:spcBef>
                  <a:spcPts val="0"/>
                </a:spcBef>
                <a:spcAft>
                  <a:spcPts val="0"/>
                </a:spcAft>
                <a:defRPr/>
              </a:pPr>
              <a:t>40</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rmAutofit/>
          </a:bodyPr>
          <a:lstStyle/>
          <a:p>
            <a:pPr eaLnBrk="1" hangingPunct="1"/>
            <a:r>
              <a:rPr lang="it-IT" sz="2400" b="1">
                <a:solidFill>
                  <a:srgbClr val="376092"/>
                </a:solidFill>
              </a:rPr>
              <a:t>L’informazione e la formazione per un lavoratore competente</a:t>
            </a:r>
            <a:endParaRPr lang="it-IT" sz="3200">
              <a:solidFill>
                <a:srgbClr val="C00000"/>
              </a:solidFill>
            </a:endParaRPr>
          </a:p>
        </p:txBody>
      </p:sp>
      <p:sp>
        <p:nvSpPr>
          <p:cNvPr id="62468" name="Text Box 4"/>
          <p:cNvSpPr txBox="1">
            <a:spLocks noChangeArrowheads="1"/>
          </p:cNvSpPr>
          <p:nvPr/>
        </p:nvSpPr>
        <p:spPr bwMode="auto">
          <a:xfrm>
            <a:off x="311150" y="863462"/>
            <a:ext cx="8637588" cy="3231654"/>
          </a:xfrm>
          <a:prstGeom prst="rect">
            <a:avLst/>
          </a:prstGeom>
          <a:noFill/>
          <a:ln w="9525">
            <a:noFill/>
            <a:miter lim="800000"/>
            <a:headEnd/>
            <a:tailEnd/>
          </a:ln>
          <a:effectLst/>
        </p:spPr>
        <p:txBody>
          <a:bodyPr>
            <a:spAutoFit/>
          </a:bodyPr>
          <a:lstStyle/>
          <a:p>
            <a:pPr defTabSz="914400">
              <a:spcBef>
                <a:spcPct val="50000"/>
              </a:spcBef>
              <a:buClr>
                <a:srgbClr val="376092"/>
              </a:buClr>
            </a:pPr>
            <a:r>
              <a:rPr lang="it-IT" sz="2400" dirty="0">
                <a:latin typeface="Calibri" pitchFamily="34" charset="0"/>
                <a:cs typeface="Calibri" pitchFamily="34" charset="0"/>
              </a:rPr>
              <a:t>L’addestramento, l’informazione e la formazione devono essere visti dalle aziende come un investimento e non solo come una spesa. Il processo di apprendimento deve trasformare le attitudini di ciascun lavoratore in capacità utili per l’azienda.</a:t>
            </a:r>
          </a:p>
          <a:p>
            <a:pPr defTabSz="914400">
              <a:spcBef>
                <a:spcPct val="50000"/>
              </a:spcBef>
              <a:buClr>
                <a:srgbClr val="376092"/>
              </a:buClr>
            </a:pPr>
            <a:r>
              <a:rPr lang="it-IT" sz="2400" dirty="0">
                <a:latin typeface="Calibri" pitchFamily="34" charset="0"/>
                <a:cs typeface="Calibri" pitchFamily="34" charset="0"/>
              </a:rPr>
              <a:t>Un lavoratore formato conosce il proprio ambiente di lavoro e gli impianti, le macchine, le sostanze che vengono utilizzate, quali sono i rischi, i mezzi di protezione da utilizzare, ..  Un lavoratore formato, quindi consapevole, rende più facile la gestione della sicurezza.</a:t>
            </a:r>
          </a:p>
        </p:txBody>
      </p:sp>
      <p:sp>
        <p:nvSpPr>
          <p:cNvPr id="3" name="CasellaDiTesto 2">
            <a:extLst>
              <a:ext uri="{FF2B5EF4-FFF2-40B4-BE49-F238E27FC236}">
                <a16:creationId xmlns:a16="http://schemas.microsoft.com/office/drawing/2014/main" xmlns="" id="{1B21EF39-0519-4B5E-B220-A499B80F097C}"/>
              </a:ext>
            </a:extLst>
          </p:cNvPr>
          <p:cNvSpPr txBox="1"/>
          <p:nvPr/>
        </p:nvSpPr>
        <p:spPr>
          <a:xfrm>
            <a:off x="628071" y="4141296"/>
            <a:ext cx="7804727" cy="1938992"/>
          </a:xfrm>
          <a:prstGeom prst="rect">
            <a:avLst/>
          </a:prstGeom>
          <a:noFill/>
          <a:ln w="28575">
            <a:solidFill>
              <a:schemeClr val="accent1">
                <a:lumMod val="75000"/>
              </a:schemeClr>
            </a:solidFill>
          </a:ln>
        </p:spPr>
        <p:txBody>
          <a:bodyPr wrap="square" rtlCol="0">
            <a:spAutoFit/>
          </a:bodyPr>
          <a:lstStyle/>
          <a:p>
            <a:r>
              <a:rPr lang="it-IT" sz="2000" dirty="0"/>
              <a:t>In sintesi gli obiettivi della formazione sono:</a:t>
            </a:r>
          </a:p>
          <a:p>
            <a:pPr marL="285750" indent="-285750">
              <a:buFont typeface="Arial" panose="020B0604020202020204" pitchFamily="34" charset="0"/>
              <a:buChar char="•"/>
            </a:pPr>
            <a:r>
              <a:rPr lang="it-IT" sz="2000" dirty="0"/>
              <a:t>eliminare o ridurre gli infortuni e le malattie professionali</a:t>
            </a:r>
          </a:p>
          <a:p>
            <a:pPr marL="285750" indent="-285750">
              <a:buFont typeface="Arial" panose="020B0604020202020204" pitchFamily="34" charset="0"/>
              <a:buChar char="•"/>
            </a:pPr>
            <a:r>
              <a:rPr lang="it-IT" sz="2000" dirty="0"/>
              <a:t>rendere partecipi e responsabili i lavoratori della propria e altrui sicurezza</a:t>
            </a:r>
          </a:p>
          <a:p>
            <a:pPr marL="285750" indent="-285750">
              <a:buFont typeface="Arial" panose="020B0604020202020204" pitchFamily="34" charset="0"/>
              <a:buChar char="•"/>
            </a:pPr>
            <a:r>
              <a:rPr lang="it-IT" sz="2000" dirty="0" err="1"/>
              <a:t>ottenenere</a:t>
            </a:r>
            <a:r>
              <a:rPr lang="it-IT" sz="2000" dirty="0"/>
              <a:t> il consolidamento dei comportamenti corretti e il cambiamento di quelli errati</a:t>
            </a:r>
          </a:p>
        </p:txBody>
      </p:sp>
    </p:spTree>
    <p:extLst>
      <p:ext uri="{BB962C8B-B14F-4D97-AF65-F5344CB8AC3E}">
        <p14:creationId xmlns:p14="http://schemas.microsoft.com/office/powerpoint/2010/main" val="12177928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BF07DE-9942-4DA4-A8F0-438B81C78974}" type="slidenum">
              <a:rPr lang="it-IT" sz="1200">
                <a:solidFill>
                  <a:schemeClr val="tx1">
                    <a:tint val="75000"/>
                  </a:schemeClr>
                </a:solidFill>
                <a:latin typeface="+mn-lt"/>
                <a:cs typeface="+mn-cs"/>
              </a:rPr>
              <a:pPr algn="r" fontAlgn="auto">
                <a:spcBef>
                  <a:spcPts val="0"/>
                </a:spcBef>
                <a:spcAft>
                  <a:spcPts val="0"/>
                </a:spcAft>
                <a:defRPr/>
              </a:pPr>
              <a:t>41</a:t>
            </a:fld>
            <a:endParaRPr lang="it-IT" sz="1200">
              <a:solidFill>
                <a:schemeClr val="tx1">
                  <a:tint val="75000"/>
                </a:schemeClr>
              </a:solidFill>
              <a:latin typeface="+mn-lt"/>
              <a:cs typeface="+mn-cs"/>
            </a:endParaRPr>
          </a:p>
        </p:txBody>
      </p:sp>
      <p:sp>
        <p:nvSpPr>
          <p:cNvPr id="2" name="Titolo 1"/>
          <p:cNvSpPr>
            <a:spLocks noGrp="1"/>
          </p:cNvSpPr>
          <p:nvPr>
            <p:ph type="title" idx="4294967295"/>
          </p:nvPr>
        </p:nvSpPr>
        <p:spPr>
          <a:xfrm>
            <a:off x="500063" y="266700"/>
            <a:ext cx="8229600" cy="534988"/>
          </a:xfrm>
        </p:spPr>
        <p:txBody>
          <a:bodyPr>
            <a:noAutofit/>
          </a:bodyPr>
          <a:lstStyle/>
          <a:p>
            <a:r>
              <a:rPr lang="it-IT" sz="2400" b="1" dirty="0">
                <a:solidFill>
                  <a:schemeClr val="accent1">
                    <a:lumMod val="75000"/>
                  </a:schemeClr>
                </a:solidFill>
              </a:rPr>
              <a:t>Proposta di revisione dell’impianto normativo in tema di formazione sulla salute e sicurezza sul lavoro</a:t>
            </a:r>
          </a:p>
        </p:txBody>
      </p:sp>
      <p:sp>
        <p:nvSpPr>
          <p:cNvPr id="3" name="CasellaDiTesto 2">
            <a:extLst>
              <a:ext uri="{FF2B5EF4-FFF2-40B4-BE49-F238E27FC236}">
                <a16:creationId xmlns:a16="http://schemas.microsoft.com/office/drawing/2014/main" xmlns="" id="{B645B399-A9CA-452F-BC5A-3001D7606B6A}"/>
              </a:ext>
            </a:extLst>
          </p:cNvPr>
          <p:cNvSpPr txBox="1"/>
          <p:nvPr/>
        </p:nvSpPr>
        <p:spPr>
          <a:xfrm>
            <a:off x="628073" y="1089891"/>
            <a:ext cx="7934036" cy="2677656"/>
          </a:xfrm>
          <a:prstGeom prst="rect">
            <a:avLst/>
          </a:prstGeom>
          <a:noFill/>
        </p:spPr>
        <p:txBody>
          <a:bodyPr wrap="square" rtlCol="0">
            <a:spAutoFit/>
          </a:bodyPr>
          <a:lstStyle/>
          <a:p>
            <a:r>
              <a:rPr lang="it-IT" sz="2400" dirty="0">
                <a:latin typeface="+mj-lt"/>
              </a:rPr>
              <a:t>1) impegnare il sistema della pubblica istruzione e della formazione professionale</a:t>
            </a:r>
          </a:p>
          <a:p>
            <a:r>
              <a:rPr lang="it-IT" sz="2400" dirty="0">
                <a:latin typeface="+mj-lt"/>
              </a:rPr>
              <a:t>2) uniformare il sistema dei soggetti formatori</a:t>
            </a:r>
          </a:p>
          <a:p>
            <a:r>
              <a:rPr lang="it-IT" sz="2400" dirty="0">
                <a:latin typeface="+mj-lt"/>
              </a:rPr>
              <a:t>3) semplificare ed uniformare i requisiti generali dei percorsi formativi</a:t>
            </a:r>
          </a:p>
          <a:p>
            <a:r>
              <a:rPr lang="it-IT" sz="2400" dirty="0">
                <a:latin typeface="+mj-lt"/>
              </a:rPr>
              <a:t>4) porre la verifica degli apprendimenti quale elemento qualificante della formazione</a:t>
            </a:r>
          </a:p>
        </p:txBody>
      </p:sp>
    </p:spTree>
    <p:extLst>
      <p:ext uri="{BB962C8B-B14F-4D97-AF65-F5344CB8AC3E}">
        <p14:creationId xmlns:p14="http://schemas.microsoft.com/office/powerpoint/2010/main" val="643483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numero diapositiva 5"/>
          <p:cNvSpPr>
            <a:spLocks noGrp="1"/>
          </p:cNvSpPr>
          <p:nvPr>
            <p:ph type="sldNum" sz="quarter" idx="12"/>
          </p:nvPr>
        </p:nvSpPr>
        <p:spPr/>
        <p:txBody>
          <a:bodyPr/>
          <a:lstStyle/>
          <a:p>
            <a:pPr>
              <a:defRPr/>
            </a:pPr>
            <a:fld id="{E1081DC3-04A1-45D4-A1A0-4DC837BD937E}" type="slidenum">
              <a:rPr lang="it-IT"/>
              <a:pPr>
                <a:defRPr/>
              </a:pPr>
              <a:t>5</a:t>
            </a:fld>
            <a:endParaRPr lang="it-IT"/>
          </a:p>
        </p:txBody>
      </p:sp>
      <p:cxnSp>
        <p:nvCxnSpPr>
          <p:cNvPr id="8" name="Connettore diritto 7">
            <a:extLst/>
          </p:cNvPr>
          <p:cNvCxnSpPr/>
          <p:nvPr/>
        </p:nvCxnSpPr>
        <p:spPr>
          <a:xfrm>
            <a:off x="390525" y="990600"/>
            <a:ext cx="82581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ttangolo 5">
            <a:extLst/>
          </p:cNvPr>
          <p:cNvSpPr/>
          <p:nvPr/>
        </p:nvSpPr>
        <p:spPr>
          <a:xfrm>
            <a:off x="498475" y="231775"/>
            <a:ext cx="8267700" cy="708025"/>
          </a:xfrm>
          <a:prstGeom prst="rect">
            <a:avLst/>
          </a:prstGeom>
          <a:ln>
            <a:noFill/>
          </a:ln>
        </p:spPr>
        <p:txBody>
          <a:bodyPr>
            <a:spAutoFit/>
          </a:bodyPr>
          <a:lstStyle/>
          <a:p>
            <a:pPr algn="ctr" fontAlgn="auto">
              <a:spcBef>
                <a:spcPts val="0"/>
              </a:spcBef>
              <a:spcAft>
                <a:spcPts val="0"/>
              </a:spcAft>
              <a:buSzPct val="100000"/>
              <a:defRPr/>
            </a:pPr>
            <a:r>
              <a:rPr lang="it-IT" altLang="it-IT" sz="2000" b="1" dirty="0">
                <a:solidFill>
                  <a:schemeClr val="accent1">
                    <a:lumMod val="75000"/>
                  </a:schemeClr>
                </a:solidFill>
                <a:latin typeface="Arial" panose="020B0604020202020204" pitchFamily="34" charset="0"/>
              </a:rPr>
              <a:t>LE MALATTIE PROFESSIONALI : </a:t>
            </a:r>
          </a:p>
          <a:p>
            <a:pPr algn="ctr" fontAlgn="auto">
              <a:spcBef>
                <a:spcPts val="0"/>
              </a:spcBef>
              <a:spcAft>
                <a:spcPts val="0"/>
              </a:spcAft>
              <a:buSzPct val="100000"/>
              <a:defRPr/>
            </a:pPr>
            <a:r>
              <a:rPr lang="it-IT" altLang="it-IT" sz="2000" b="1" dirty="0">
                <a:solidFill>
                  <a:schemeClr val="accent1">
                    <a:lumMod val="75000"/>
                  </a:schemeClr>
                </a:solidFill>
                <a:latin typeface="Arial" panose="020B0604020202020204" pitchFamily="34" charset="0"/>
              </a:rPr>
              <a:t>UN FENOMENO IN CAMBIAMENTO</a:t>
            </a:r>
          </a:p>
        </p:txBody>
      </p:sp>
      <p:sp>
        <p:nvSpPr>
          <p:cNvPr id="10" name="Segnaposto contenuto 2">
            <a:extLst/>
          </p:cNvPr>
          <p:cNvSpPr txBox="1">
            <a:spLocks/>
          </p:cNvSpPr>
          <p:nvPr/>
        </p:nvSpPr>
        <p:spPr bwMode="auto">
          <a:xfrm>
            <a:off x="339725" y="1270000"/>
            <a:ext cx="5264150" cy="1776413"/>
          </a:xfrm>
          <a:prstGeom prst="rect">
            <a:avLst/>
          </a:prstGeom>
          <a:noFill/>
          <a:ln w="9525">
            <a:noFill/>
            <a:miter lim="800000"/>
            <a:headEnd/>
            <a:tailEnd/>
          </a:ln>
        </p:spPr>
        <p:txBody>
          <a:bodyPr>
            <a:normAutofit lnSpcReduction="10000"/>
          </a:bodyPr>
          <a:lst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fontAlgn="auto">
              <a:spcAft>
                <a:spcPts val="0"/>
              </a:spcAft>
              <a:buFont typeface="Arial" panose="020B0604020202020204" pitchFamily="34" charset="0"/>
              <a:buNone/>
              <a:defRPr/>
            </a:pPr>
            <a:r>
              <a:rPr lang="it-IT" sz="2400" dirty="0">
                <a:solidFill>
                  <a:schemeClr val="tx1">
                    <a:lumMod val="85000"/>
                    <a:lumOff val="15000"/>
                  </a:schemeClr>
                </a:solidFill>
              </a:rPr>
              <a:t>I lavoratori a più alto rischio professionale (per es. edili e autotrasportatori) spesso sono anche quelli che presentano le abitudini di vita meno salutari </a:t>
            </a:r>
          </a:p>
          <a:p>
            <a:pPr fontAlgn="auto">
              <a:spcAft>
                <a:spcPts val="0"/>
              </a:spcAft>
              <a:buFont typeface="Arial" panose="020B0604020202020204" pitchFamily="34" charset="0"/>
              <a:buChar char="•"/>
              <a:defRPr/>
            </a:pPr>
            <a:endParaRPr lang="it-IT" sz="2400" dirty="0">
              <a:solidFill>
                <a:schemeClr val="tx1">
                  <a:lumMod val="85000"/>
                  <a:lumOff val="15000"/>
                </a:schemeClr>
              </a:solidFill>
            </a:endParaRPr>
          </a:p>
        </p:txBody>
      </p:sp>
      <p:pic>
        <p:nvPicPr>
          <p:cNvPr id="20485" name="Picture 10"/>
          <p:cNvPicPr>
            <a:picLocks noChangeAspect="1" noChangeArrowheads="1"/>
          </p:cNvPicPr>
          <p:nvPr/>
        </p:nvPicPr>
        <p:blipFill>
          <a:blip r:embed="rId2"/>
          <a:srcRect/>
          <a:stretch>
            <a:fillRect/>
          </a:stretch>
        </p:blipFill>
        <p:spPr bwMode="auto">
          <a:xfrm>
            <a:off x="6121400" y="1235075"/>
            <a:ext cx="2232025" cy="1816100"/>
          </a:xfrm>
          <a:prstGeom prst="rect">
            <a:avLst/>
          </a:prstGeom>
          <a:noFill/>
          <a:ln w="9525">
            <a:noFill/>
            <a:miter lim="800000"/>
            <a:headEnd/>
            <a:tailEnd/>
          </a:ln>
        </p:spPr>
      </p:pic>
      <p:pic>
        <p:nvPicPr>
          <p:cNvPr id="20486" name="Picture 9"/>
          <p:cNvPicPr>
            <a:picLocks noChangeAspect="1" noChangeArrowheads="1"/>
          </p:cNvPicPr>
          <p:nvPr/>
        </p:nvPicPr>
        <p:blipFill>
          <a:blip r:embed="rId3"/>
          <a:srcRect/>
          <a:stretch>
            <a:fillRect/>
          </a:stretch>
        </p:blipFill>
        <p:spPr bwMode="auto">
          <a:xfrm>
            <a:off x="450850" y="3641725"/>
            <a:ext cx="2244725" cy="2349500"/>
          </a:xfrm>
          <a:prstGeom prst="rect">
            <a:avLst/>
          </a:prstGeom>
          <a:noFill/>
          <a:ln w="9525">
            <a:noFill/>
            <a:miter lim="800000"/>
            <a:headEnd/>
            <a:tailEnd/>
          </a:ln>
        </p:spPr>
      </p:pic>
      <p:sp>
        <p:nvSpPr>
          <p:cNvPr id="20487" name="CasellaDiTesto 5"/>
          <p:cNvSpPr txBox="1">
            <a:spLocks noChangeArrowheads="1"/>
          </p:cNvSpPr>
          <p:nvPr/>
        </p:nvSpPr>
        <p:spPr bwMode="auto">
          <a:xfrm>
            <a:off x="2971800" y="3719513"/>
            <a:ext cx="5645150" cy="2830512"/>
          </a:xfrm>
          <a:prstGeom prst="rect">
            <a:avLst/>
          </a:prstGeom>
          <a:noFill/>
          <a:ln w="9525">
            <a:noFill/>
            <a:miter lim="800000"/>
            <a:headEnd/>
            <a:tailEnd/>
          </a:ln>
        </p:spPr>
        <p:txBody>
          <a:bodyPr>
            <a:spAutoFit/>
          </a:bodyPr>
          <a:lstStyle/>
          <a:p>
            <a:r>
              <a:rPr lang="it-IT" sz="2000">
                <a:latin typeface="Gill Sans MT" pitchFamily="34" charset="0"/>
              </a:rPr>
              <a:t>I disturbi dell’apparato muscolo-scheletrico (ampiamente diffusi nella popolazione e tra i lavoratori) sono dovuti non solo a posture scorrette, movimentazione carichi e movimenti ripetitivi nell’ambiente di lavoro, ma anche alle altrettanto diffuse abitudini di vita sedentarie, che relegano l’esercizio corporeo a poche azioni ormai pressoché residuali nella quotidianità</a:t>
            </a:r>
          </a:p>
          <a:p>
            <a:endParaRPr lang="it-IT">
              <a:latin typeface="Gill Sans MT"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5"/>
          <p:cNvSpPr>
            <a:spLocks noGrp="1"/>
          </p:cNvSpPr>
          <p:nvPr>
            <p:ph type="sldNum" sz="quarter" idx="12"/>
          </p:nvPr>
        </p:nvSpPr>
        <p:spPr/>
        <p:txBody>
          <a:bodyPr/>
          <a:lstStyle/>
          <a:p>
            <a:pPr>
              <a:defRPr/>
            </a:pPr>
            <a:fld id="{C0007CED-55C9-423B-A022-EAC676FA4750}" type="slidenum">
              <a:rPr lang="it-IT"/>
              <a:pPr>
                <a:defRPr/>
              </a:pPr>
              <a:t>6</a:t>
            </a:fld>
            <a:endParaRPr lang="it-IT"/>
          </a:p>
        </p:txBody>
      </p:sp>
      <p:sp>
        <p:nvSpPr>
          <p:cNvPr id="2" name="Titolo 1"/>
          <p:cNvSpPr txBox="1">
            <a:spLocks/>
          </p:cNvSpPr>
          <p:nvPr/>
        </p:nvSpPr>
        <p:spPr>
          <a:xfrm>
            <a:off x="254000" y="512763"/>
            <a:ext cx="8636000" cy="62388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2000" b="1" dirty="0">
                <a:solidFill>
                  <a:schemeClr val="accent1">
                    <a:lumMod val="75000"/>
                  </a:schemeClr>
                </a:solidFill>
                <a:latin typeface="Arial" panose="020B0604020202020204" pitchFamily="34" charset="0"/>
                <a:ea typeface="+mn-ea"/>
                <a:cs typeface="+mn-cs"/>
              </a:rPr>
              <a:t>Dimensioni del problema: MP riconosciute per anno manifestazione </a:t>
            </a:r>
          </a:p>
        </p:txBody>
      </p:sp>
      <p:sp>
        <p:nvSpPr>
          <p:cNvPr id="21507"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graphicFrame>
        <p:nvGraphicFramePr>
          <p:cNvPr id="4" name="Tabella 3">
            <a:extLst/>
          </p:cNvPr>
          <p:cNvGraphicFramePr>
            <a:graphicFrameLocks noGrp="1"/>
          </p:cNvGraphicFramePr>
          <p:nvPr/>
        </p:nvGraphicFramePr>
        <p:xfrm>
          <a:off x="395288" y="1606550"/>
          <a:ext cx="8377441" cy="3621088"/>
        </p:xfrm>
        <a:graphic>
          <a:graphicData uri="http://schemas.openxmlformats.org/drawingml/2006/table">
            <a:tbl>
              <a:tblPr>
                <a:tableStyleId>{5C22544A-7EE6-4342-B048-85BDC9FD1C3A}</a:tableStyleId>
              </a:tblPr>
              <a:tblGrid>
                <a:gridCol w="2790545">
                  <a:extLst>
                    <a:ext uri="{9D8B030D-6E8A-4147-A177-3AD203B41FA5}">
                      <a16:colId xmlns:a16="http://schemas.microsoft.com/office/drawing/2014/main" xmlns="" val="20000"/>
                    </a:ext>
                  </a:extLst>
                </a:gridCol>
                <a:gridCol w="394915">
                  <a:extLst>
                    <a:ext uri="{9D8B030D-6E8A-4147-A177-3AD203B41FA5}">
                      <a16:colId xmlns:a16="http://schemas.microsoft.com/office/drawing/2014/main" xmlns="" val="20001"/>
                    </a:ext>
                  </a:extLst>
                </a:gridCol>
                <a:gridCol w="917598">
                  <a:extLst>
                    <a:ext uri="{9D8B030D-6E8A-4147-A177-3AD203B41FA5}">
                      <a16:colId xmlns:a16="http://schemas.microsoft.com/office/drawing/2014/main" xmlns="" val="20002"/>
                    </a:ext>
                  </a:extLst>
                </a:gridCol>
                <a:gridCol w="603989">
                  <a:extLst>
                    <a:ext uri="{9D8B030D-6E8A-4147-A177-3AD203B41FA5}">
                      <a16:colId xmlns:a16="http://schemas.microsoft.com/office/drawing/2014/main" xmlns="" val="20003"/>
                    </a:ext>
                  </a:extLst>
                </a:gridCol>
                <a:gridCol w="673679">
                  <a:extLst>
                    <a:ext uri="{9D8B030D-6E8A-4147-A177-3AD203B41FA5}">
                      <a16:colId xmlns:a16="http://schemas.microsoft.com/office/drawing/2014/main" xmlns="" val="20004"/>
                    </a:ext>
                  </a:extLst>
                </a:gridCol>
                <a:gridCol w="592374">
                  <a:extLst>
                    <a:ext uri="{9D8B030D-6E8A-4147-A177-3AD203B41FA5}">
                      <a16:colId xmlns:a16="http://schemas.microsoft.com/office/drawing/2014/main" xmlns="" val="20005"/>
                    </a:ext>
                  </a:extLst>
                </a:gridCol>
                <a:gridCol w="557528">
                  <a:extLst>
                    <a:ext uri="{9D8B030D-6E8A-4147-A177-3AD203B41FA5}">
                      <a16:colId xmlns:a16="http://schemas.microsoft.com/office/drawing/2014/main" xmlns="" val="20006"/>
                    </a:ext>
                  </a:extLst>
                </a:gridCol>
                <a:gridCol w="603989">
                  <a:extLst>
                    <a:ext uri="{9D8B030D-6E8A-4147-A177-3AD203B41FA5}">
                      <a16:colId xmlns:a16="http://schemas.microsoft.com/office/drawing/2014/main" xmlns="" val="20007"/>
                    </a:ext>
                  </a:extLst>
                </a:gridCol>
                <a:gridCol w="638835">
                  <a:extLst>
                    <a:ext uri="{9D8B030D-6E8A-4147-A177-3AD203B41FA5}">
                      <a16:colId xmlns:a16="http://schemas.microsoft.com/office/drawing/2014/main" xmlns="" val="20008"/>
                    </a:ext>
                  </a:extLst>
                </a:gridCol>
                <a:gridCol w="603989">
                  <a:extLst>
                    <a:ext uri="{9D8B030D-6E8A-4147-A177-3AD203B41FA5}">
                      <a16:colId xmlns:a16="http://schemas.microsoft.com/office/drawing/2014/main" xmlns="" val="20009"/>
                    </a:ext>
                  </a:extLst>
                </a:gridCol>
              </a:tblGrid>
              <a:tr h="405501">
                <a:tc>
                  <a:txBody>
                    <a:bodyPr/>
                    <a:lstStyle/>
                    <a:p>
                      <a:pPr algn="l" fontAlgn="ctr"/>
                      <a:r>
                        <a:rPr lang="it-IT" sz="1400" b="1" u="none" strike="noStrike" dirty="0">
                          <a:effectLst/>
                        </a:rPr>
                        <a:t>ICD-X </a:t>
                      </a:r>
                      <a:endParaRPr lang="it-IT" sz="1400" b="1" i="0" u="none" strike="noStrike" dirty="0">
                        <a:solidFill>
                          <a:srgbClr val="003366"/>
                        </a:solidFill>
                        <a:effectLst/>
                        <a:latin typeface="Arial" panose="020B0604020202020204" pitchFamily="34" charset="0"/>
                      </a:endParaRPr>
                    </a:p>
                  </a:txBody>
                  <a:tcPr marL="7629" marR="7629" marT="7629" marB="0" anchor="ctr"/>
                </a:tc>
                <a:tc>
                  <a:txBody>
                    <a:bodyPr/>
                    <a:lstStyle/>
                    <a:p>
                      <a:pPr algn="l" fontAlgn="t"/>
                      <a:endParaRPr lang="it-IT" sz="1400" b="0" i="0" u="none" strike="noStrike">
                        <a:effectLst/>
                        <a:latin typeface="sansserif"/>
                      </a:endParaRPr>
                    </a:p>
                  </a:txBody>
                  <a:tcPr marL="7629" marR="7629" marT="7629" marB="0"/>
                </a:tc>
                <a:tc>
                  <a:txBody>
                    <a:bodyPr/>
                    <a:lstStyle/>
                    <a:p>
                      <a:pPr algn="l" fontAlgn="t"/>
                      <a:endParaRPr lang="it-IT" sz="1400" b="0" i="0" u="none" strike="noStrike">
                        <a:effectLst/>
                        <a:latin typeface="sansserif"/>
                      </a:endParaRPr>
                    </a:p>
                  </a:txBody>
                  <a:tcPr marL="7629" marR="7629" marT="7629" marB="0"/>
                </a:tc>
                <a:tc>
                  <a:txBody>
                    <a:bodyPr/>
                    <a:lstStyle/>
                    <a:p>
                      <a:pPr algn="ctr" fontAlgn="ctr"/>
                      <a:r>
                        <a:rPr lang="it-IT" sz="1400" b="1" u="none" strike="noStrike" dirty="0">
                          <a:effectLst/>
                        </a:rPr>
                        <a:t>2010</a:t>
                      </a:r>
                      <a:endParaRPr lang="it-IT" sz="1400" b="1" i="0" u="none" strike="noStrike" dirty="0">
                        <a:solidFill>
                          <a:srgbClr val="003366"/>
                        </a:solidFill>
                        <a:effectLst/>
                        <a:latin typeface="Arial" panose="020B0604020202020204" pitchFamily="34" charset="0"/>
                      </a:endParaRPr>
                    </a:p>
                  </a:txBody>
                  <a:tcPr marL="7629" marR="7629" marT="7629" marB="0" anchor="ctr"/>
                </a:tc>
                <a:tc>
                  <a:txBody>
                    <a:bodyPr/>
                    <a:lstStyle/>
                    <a:p>
                      <a:pPr algn="ctr" fontAlgn="ctr"/>
                      <a:r>
                        <a:rPr lang="it-IT" sz="1400" b="1" u="none" strike="noStrike" dirty="0">
                          <a:effectLst/>
                        </a:rPr>
                        <a:t>2011</a:t>
                      </a:r>
                      <a:endParaRPr lang="it-IT" sz="1400" b="1" i="0" u="none" strike="noStrike" dirty="0">
                        <a:solidFill>
                          <a:srgbClr val="003366"/>
                        </a:solidFill>
                        <a:effectLst/>
                        <a:latin typeface="Arial" panose="020B0604020202020204" pitchFamily="34" charset="0"/>
                      </a:endParaRPr>
                    </a:p>
                  </a:txBody>
                  <a:tcPr marL="7629" marR="7629" marT="7629" marB="0" anchor="ctr"/>
                </a:tc>
                <a:tc>
                  <a:txBody>
                    <a:bodyPr/>
                    <a:lstStyle/>
                    <a:p>
                      <a:pPr algn="ctr" fontAlgn="ctr"/>
                      <a:r>
                        <a:rPr lang="it-IT" sz="1400" b="1" u="none" strike="noStrike">
                          <a:effectLst/>
                        </a:rPr>
                        <a:t>2012</a:t>
                      </a:r>
                      <a:endParaRPr lang="it-IT" sz="1400" b="1" i="0" u="none" strike="noStrike">
                        <a:solidFill>
                          <a:srgbClr val="003366"/>
                        </a:solidFill>
                        <a:effectLst/>
                        <a:latin typeface="Arial" panose="020B0604020202020204" pitchFamily="34" charset="0"/>
                      </a:endParaRPr>
                    </a:p>
                  </a:txBody>
                  <a:tcPr marL="7629" marR="7629" marT="7629" marB="0" anchor="ctr"/>
                </a:tc>
                <a:tc>
                  <a:txBody>
                    <a:bodyPr/>
                    <a:lstStyle/>
                    <a:p>
                      <a:pPr algn="ctr" fontAlgn="ctr"/>
                      <a:r>
                        <a:rPr lang="it-IT" sz="1400" b="1" u="none" strike="noStrike" dirty="0">
                          <a:effectLst/>
                        </a:rPr>
                        <a:t>2013</a:t>
                      </a:r>
                      <a:endParaRPr lang="it-IT" sz="1400" b="1" i="0" u="none" strike="noStrike" dirty="0">
                        <a:solidFill>
                          <a:srgbClr val="003366"/>
                        </a:solidFill>
                        <a:effectLst/>
                        <a:latin typeface="Arial" panose="020B0604020202020204" pitchFamily="34" charset="0"/>
                      </a:endParaRPr>
                    </a:p>
                  </a:txBody>
                  <a:tcPr marL="7629" marR="7629" marT="7629" marB="0" anchor="ctr"/>
                </a:tc>
                <a:tc>
                  <a:txBody>
                    <a:bodyPr/>
                    <a:lstStyle/>
                    <a:p>
                      <a:pPr algn="ctr" fontAlgn="ctr"/>
                      <a:r>
                        <a:rPr lang="it-IT" sz="1400" b="1" u="none" strike="noStrike" dirty="0">
                          <a:effectLst/>
                        </a:rPr>
                        <a:t>2014</a:t>
                      </a:r>
                      <a:endParaRPr lang="it-IT" sz="1400" b="1" i="0" u="none" strike="noStrike" dirty="0">
                        <a:solidFill>
                          <a:srgbClr val="003366"/>
                        </a:solidFill>
                        <a:effectLst/>
                        <a:latin typeface="Arial" panose="020B0604020202020204" pitchFamily="34" charset="0"/>
                      </a:endParaRPr>
                    </a:p>
                  </a:txBody>
                  <a:tcPr marL="7629" marR="7629" marT="7629" marB="0" anchor="ctr"/>
                </a:tc>
                <a:tc>
                  <a:txBody>
                    <a:bodyPr/>
                    <a:lstStyle/>
                    <a:p>
                      <a:pPr algn="ctr" fontAlgn="ctr"/>
                      <a:r>
                        <a:rPr lang="it-IT" sz="1400" b="1" u="none" strike="noStrike" dirty="0">
                          <a:effectLst/>
                        </a:rPr>
                        <a:t>2015</a:t>
                      </a:r>
                      <a:endParaRPr lang="it-IT" sz="1400" b="1" i="0" u="none" strike="noStrike" dirty="0">
                        <a:solidFill>
                          <a:srgbClr val="003366"/>
                        </a:solidFill>
                        <a:effectLst/>
                        <a:latin typeface="Arial" panose="020B0604020202020204" pitchFamily="34" charset="0"/>
                      </a:endParaRPr>
                    </a:p>
                  </a:txBody>
                  <a:tcPr marL="7629" marR="7629" marT="7629" marB="0" anchor="ctr"/>
                </a:tc>
                <a:tc>
                  <a:txBody>
                    <a:bodyPr/>
                    <a:lstStyle/>
                    <a:p>
                      <a:pPr algn="ctr" fontAlgn="ctr"/>
                      <a:r>
                        <a:rPr lang="it-IT" sz="1400" b="1" u="none" strike="noStrike" dirty="0">
                          <a:effectLst/>
                        </a:rPr>
                        <a:t>2016</a:t>
                      </a:r>
                      <a:endParaRPr lang="it-IT" sz="1400" b="1" i="0" u="none" strike="noStrike" dirty="0">
                        <a:solidFill>
                          <a:srgbClr val="003366"/>
                        </a:solidFill>
                        <a:effectLst/>
                        <a:latin typeface="Arial" panose="020B0604020202020204" pitchFamily="34" charset="0"/>
                      </a:endParaRPr>
                    </a:p>
                  </a:txBody>
                  <a:tcPr marL="7629" marR="7629" marT="7629" marB="0" anchor="ctr"/>
                </a:tc>
                <a:extLst>
                  <a:ext uri="{0D108BD9-81ED-4DB2-BD59-A6C34878D82A}">
                    <a16:rowId xmlns:a16="http://schemas.microsoft.com/office/drawing/2014/main" xmlns="" val="10000"/>
                  </a:ext>
                </a:extLst>
              </a:tr>
              <a:tr h="337917">
                <a:tc gridSpan="3">
                  <a:txBody>
                    <a:bodyPr/>
                    <a:lstStyle/>
                    <a:p>
                      <a:pPr algn="l" fontAlgn="ctr"/>
                      <a:r>
                        <a:rPr lang="it-IT" sz="1400" u="none" strike="noStrike" dirty="0">
                          <a:effectLst/>
                        </a:rPr>
                        <a:t> Tumori</a:t>
                      </a:r>
                      <a:endParaRPr lang="it-IT" sz="1400" b="1" i="0" u="none" strike="noStrike" dirty="0">
                        <a:solidFill>
                          <a:srgbClr val="003366"/>
                        </a:solidFill>
                        <a:effectLst/>
                        <a:latin typeface="Arial" panose="020B0604020202020204" pitchFamily="34" charset="0"/>
                      </a:endParaRPr>
                    </a:p>
                  </a:txBody>
                  <a:tcPr marL="7200" marR="7629" marT="7629" marB="0" anchor="ctr"/>
                </a:tc>
                <a:tc hMerge="1">
                  <a:txBody>
                    <a:bodyPr/>
                    <a:lstStyle/>
                    <a:p>
                      <a:pPr algn="l" fontAlgn="t"/>
                      <a:endParaRPr lang="it-IT" sz="1400" b="0" i="0" u="none" strike="noStrike" dirty="0">
                        <a:solidFill>
                          <a:srgbClr val="000000"/>
                        </a:solidFill>
                        <a:effectLst/>
                        <a:latin typeface="sansserif"/>
                      </a:endParaRPr>
                    </a:p>
                  </a:txBody>
                  <a:tcPr marL="7629" marR="7629" marT="7629" marB="0"/>
                </a:tc>
                <a:tc hMerge="1">
                  <a:txBody>
                    <a:bodyPr/>
                    <a:lstStyle/>
                    <a:p>
                      <a:pPr algn="l" fontAlgn="t"/>
                      <a:endParaRPr lang="it-IT" sz="1400" b="0" i="0" u="none" strike="noStrike" dirty="0">
                        <a:solidFill>
                          <a:srgbClr val="000000"/>
                        </a:solidFill>
                        <a:effectLst/>
                        <a:latin typeface="sansserif"/>
                      </a:endParaRPr>
                    </a:p>
                  </a:txBody>
                  <a:tcPr marL="7629" marR="7629" marT="7629" marB="0"/>
                </a:tc>
                <a:tc>
                  <a:txBody>
                    <a:bodyPr/>
                    <a:lstStyle/>
                    <a:p>
                      <a:pPr algn="r" fontAlgn="ctr"/>
                      <a:r>
                        <a:rPr lang="it-IT" sz="1400" u="none" strike="noStrike" dirty="0">
                          <a:effectLst/>
                        </a:rPr>
                        <a:t>1.174</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1.229</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1.159</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1.251</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1.218</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1.087</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935</a:t>
                      </a:r>
                      <a:endParaRPr lang="it-IT" sz="1400" b="1" i="0" u="none" strike="noStrike">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1"/>
                  </a:ext>
                </a:extLst>
              </a:tr>
              <a:tr h="337917">
                <a:tc gridSpan="3">
                  <a:txBody>
                    <a:bodyPr/>
                    <a:lstStyle/>
                    <a:p>
                      <a:pPr algn="l" fontAlgn="ctr"/>
                      <a:r>
                        <a:rPr lang="it-IT" sz="1400" u="none" strike="noStrike" dirty="0">
                          <a:effectLst/>
                        </a:rPr>
                        <a:t>Ipoacusia da rumore</a:t>
                      </a:r>
                      <a:endParaRPr lang="it-IT" sz="1400" b="1" i="0" u="none" strike="noStrike" dirty="0">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3.004</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2.799</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2.360</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2.331</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2.231</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2.090</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1.930</a:t>
                      </a:r>
                      <a:endParaRPr lang="it-IT" sz="1400" b="1" i="0" u="none" strike="noStrike">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2"/>
                  </a:ext>
                </a:extLst>
              </a:tr>
              <a:tr h="337917">
                <a:tc gridSpan="3">
                  <a:txBody>
                    <a:bodyPr/>
                    <a:lstStyle/>
                    <a:p>
                      <a:pPr algn="l" fontAlgn="ctr"/>
                      <a:r>
                        <a:rPr lang="it-IT" sz="1400" u="none" strike="noStrike" dirty="0">
                          <a:effectLst/>
                        </a:rPr>
                        <a:t>Patologia non neoplastica apparato respiratorio</a:t>
                      </a:r>
                      <a:endParaRPr lang="it-IT" sz="1400" b="1" i="0" u="none" strike="noStrike" dirty="0">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dirty="0">
                          <a:effectLst/>
                        </a:rPr>
                        <a:t>1.408</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1.476</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1.379</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1.599</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1.474</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1.292</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1.048</a:t>
                      </a:r>
                      <a:endParaRPr lang="it-IT" sz="1400" b="1" i="0" u="none" strike="noStrike" dirty="0">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3"/>
                  </a:ext>
                </a:extLst>
              </a:tr>
              <a:tr h="337917">
                <a:tc gridSpan="3">
                  <a:txBody>
                    <a:bodyPr/>
                    <a:lstStyle/>
                    <a:p>
                      <a:pPr algn="l" fontAlgn="ctr"/>
                      <a:r>
                        <a:rPr lang="it-IT" sz="1400" u="none" strike="noStrike" dirty="0">
                          <a:effectLst/>
                        </a:rPr>
                        <a:t>Patologia non neoplastica della cute</a:t>
                      </a:r>
                      <a:endParaRPr lang="it-IT" sz="1400" b="1" i="0" u="none" strike="noStrike" dirty="0">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386</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359</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300</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314</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278</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244</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250</a:t>
                      </a:r>
                      <a:endParaRPr lang="it-IT" sz="1400" b="1" i="0" u="none" strike="noStrike">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4"/>
                  </a:ext>
                </a:extLst>
              </a:tr>
              <a:tr h="512251">
                <a:tc gridSpan="3">
                  <a:txBody>
                    <a:bodyPr/>
                    <a:lstStyle/>
                    <a:p>
                      <a:pPr algn="l" fontAlgn="ctr"/>
                      <a:r>
                        <a:rPr lang="it-IT" sz="1400" u="none" strike="noStrike" dirty="0">
                          <a:effectLst/>
                        </a:rPr>
                        <a:t>Malattie del sistema </a:t>
                      </a:r>
                      <a:r>
                        <a:rPr lang="it-IT" sz="1400" u="none" strike="noStrike" dirty="0" err="1">
                          <a:effectLst/>
                        </a:rPr>
                        <a:t>osteomuscolare</a:t>
                      </a:r>
                      <a:r>
                        <a:rPr lang="it-IT" sz="1400" u="none" strike="noStrike" dirty="0">
                          <a:effectLst/>
                        </a:rPr>
                        <a:t> e del tessuto connettivo</a:t>
                      </a:r>
                      <a:endParaRPr lang="it-IT" sz="1400" b="1" i="0" u="none" strike="noStrike" dirty="0">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dirty="0">
                          <a:effectLst/>
                        </a:rPr>
                        <a:t>9.323</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11.576</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12.277</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13.882</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15.081</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15.498</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13.778</a:t>
                      </a:r>
                      <a:endParaRPr lang="it-IT" sz="1400" b="1" i="0" u="none" strike="noStrike" dirty="0">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5"/>
                  </a:ext>
                </a:extLst>
              </a:tr>
              <a:tr h="337917">
                <a:tc gridSpan="3">
                  <a:txBody>
                    <a:bodyPr/>
                    <a:lstStyle/>
                    <a:p>
                      <a:pPr algn="l" fontAlgn="ctr"/>
                      <a:r>
                        <a:rPr lang="it-IT" sz="1400" u="none" strike="noStrike">
                          <a:effectLst/>
                        </a:rPr>
                        <a:t>Malattie del sistema nervoso periferico</a:t>
                      </a:r>
                      <a:endParaRPr lang="it-IT" sz="1400" b="1" i="0" u="none" strike="noStrike">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2.789</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3.471</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3.210</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3.527</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3.475</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3.358</a:t>
                      </a:r>
                      <a:endParaRPr lang="it-IT" sz="1400" b="1" i="0" u="none" strike="noStrike" dirty="0">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3.111</a:t>
                      </a:r>
                      <a:endParaRPr lang="it-IT" sz="1400" b="1" i="0" u="none" strike="noStrike">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6"/>
                  </a:ext>
                </a:extLst>
              </a:tr>
              <a:tr h="337917">
                <a:tc gridSpan="3">
                  <a:txBody>
                    <a:bodyPr/>
                    <a:lstStyle/>
                    <a:p>
                      <a:pPr algn="l" fontAlgn="ctr"/>
                      <a:r>
                        <a:rPr lang="it-IT" sz="1400" u="none" strike="noStrike">
                          <a:effectLst/>
                        </a:rPr>
                        <a:t> Altre patologie</a:t>
                      </a:r>
                      <a:endParaRPr lang="it-IT" sz="1400" b="1" i="0" u="none" strike="noStrike">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267</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253</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221</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193</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152</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121</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106</a:t>
                      </a:r>
                      <a:endParaRPr lang="it-IT" sz="1400" b="1" i="0" u="none" strike="noStrike" dirty="0">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7"/>
                  </a:ext>
                </a:extLst>
              </a:tr>
              <a:tr h="337917">
                <a:tc gridSpan="3">
                  <a:txBody>
                    <a:bodyPr/>
                    <a:lstStyle/>
                    <a:p>
                      <a:pPr algn="l" fontAlgn="ctr"/>
                      <a:r>
                        <a:rPr lang="it-IT" sz="1400" u="none" strike="noStrike">
                          <a:effectLst/>
                        </a:rPr>
                        <a:t>Patologia non determinata</a:t>
                      </a:r>
                      <a:endParaRPr lang="it-IT" sz="1400" b="1" i="0" u="none" strike="noStrike">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1.232</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16</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6</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12</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23</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a:effectLst/>
                        </a:rPr>
                        <a:t>12</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u="none" strike="noStrike" dirty="0">
                          <a:effectLst/>
                        </a:rPr>
                        <a:t>1</a:t>
                      </a:r>
                      <a:endParaRPr lang="it-IT" sz="1400" b="1" i="0" u="none" strike="noStrike" dirty="0">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8"/>
                  </a:ext>
                </a:extLst>
              </a:tr>
              <a:tr h="337917">
                <a:tc gridSpan="2">
                  <a:txBody>
                    <a:bodyPr/>
                    <a:lstStyle/>
                    <a:p>
                      <a:pPr algn="l" fontAlgn="ctr"/>
                      <a:r>
                        <a:rPr lang="it-IT" sz="1400" b="1" u="none" strike="noStrike" dirty="0">
                          <a:effectLst/>
                        </a:rPr>
                        <a:t>Totali</a:t>
                      </a:r>
                      <a:endParaRPr lang="it-IT" sz="1400" b="1" i="0" u="none" strike="noStrike" dirty="0">
                        <a:solidFill>
                          <a:srgbClr val="003366"/>
                        </a:solidFill>
                        <a:effectLst/>
                        <a:latin typeface="Arial" panose="020B0604020202020204" pitchFamily="34" charset="0"/>
                      </a:endParaRPr>
                    </a:p>
                  </a:txBody>
                  <a:tcPr marL="7200" marR="7629" marT="7629" marB="0" anchor="ctr"/>
                </a:tc>
                <a:tc hMerge="1">
                  <a:txBody>
                    <a:bodyPr/>
                    <a:lstStyle/>
                    <a:p>
                      <a:endParaRPr lang="it-IT"/>
                    </a:p>
                  </a:txBody>
                  <a:tcPr/>
                </a:tc>
                <a:tc>
                  <a:txBody>
                    <a:bodyPr/>
                    <a:lstStyle/>
                    <a:p>
                      <a:pPr algn="l" fontAlgn="t"/>
                      <a:r>
                        <a:rPr lang="it-IT" sz="1400" b="1" u="none" strike="noStrike">
                          <a:effectLst/>
                        </a:rPr>
                        <a:t> </a:t>
                      </a:r>
                      <a:endParaRPr lang="it-IT" sz="1400" b="1" i="0" u="none" strike="noStrike">
                        <a:solidFill>
                          <a:srgbClr val="000000"/>
                        </a:solidFill>
                        <a:effectLst/>
                        <a:latin typeface="sansserif"/>
                      </a:endParaRPr>
                    </a:p>
                  </a:txBody>
                  <a:tcPr marL="7200" marR="7629" marT="7629" marB="0"/>
                </a:tc>
                <a:tc>
                  <a:txBody>
                    <a:bodyPr/>
                    <a:lstStyle/>
                    <a:p>
                      <a:pPr algn="r" fontAlgn="ctr"/>
                      <a:r>
                        <a:rPr lang="it-IT" sz="1400" b="1" u="none" strike="noStrike">
                          <a:effectLst/>
                        </a:rPr>
                        <a:t>19.583</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b="1" u="none" strike="noStrike">
                          <a:effectLst/>
                        </a:rPr>
                        <a:t>21.179</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b="1" u="none" strike="noStrike">
                          <a:effectLst/>
                        </a:rPr>
                        <a:t>20.912</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b="1" u="none" strike="noStrike">
                          <a:effectLst/>
                        </a:rPr>
                        <a:t>23.109</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b="1" u="none" strike="noStrike">
                          <a:effectLst/>
                        </a:rPr>
                        <a:t>23.932</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b="1" u="none" strike="noStrike">
                          <a:effectLst/>
                        </a:rPr>
                        <a:t>23.702</a:t>
                      </a:r>
                      <a:endParaRPr lang="it-IT" sz="1400" b="1" i="0" u="none" strike="noStrike">
                        <a:solidFill>
                          <a:srgbClr val="003366"/>
                        </a:solidFill>
                        <a:effectLst/>
                        <a:latin typeface="Arial" panose="020B0604020202020204" pitchFamily="34" charset="0"/>
                      </a:endParaRPr>
                    </a:p>
                  </a:txBody>
                  <a:tcPr marL="7200" marR="7629" marT="7629" marB="0" anchor="ctr"/>
                </a:tc>
                <a:tc>
                  <a:txBody>
                    <a:bodyPr/>
                    <a:lstStyle/>
                    <a:p>
                      <a:pPr algn="r" fontAlgn="ctr"/>
                      <a:r>
                        <a:rPr lang="it-IT" sz="1400" b="1" u="none" strike="noStrike" dirty="0">
                          <a:effectLst/>
                        </a:rPr>
                        <a:t>21.159</a:t>
                      </a:r>
                      <a:endParaRPr lang="it-IT" sz="1400" b="1" i="0" u="none" strike="noStrike" dirty="0">
                        <a:solidFill>
                          <a:srgbClr val="003366"/>
                        </a:solidFill>
                        <a:effectLst/>
                        <a:latin typeface="Arial" panose="020B0604020202020204" pitchFamily="34" charset="0"/>
                      </a:endParaRPr>
                    </a:p>
                  </a:txBody>
                  <a:tcPr marL="7200" marR="7629" marT="7629" marB="0" anchor="ctr"/>
                </a:tc>
                <a:extLst>
                  <a:ext uri="{0D108BD9-81ED-4DB2-BD59-A6C34878D82A}">
                    <a16:rowId xmlns:a16="http://schemas.microsoft.com/office/drawing/2014/main" xmlns="" val="10009"/>
                  </a:ext>
                </a:extLst>
              </a:tr>
            </a:tbl>
          </a:graphicData>
        </a:graphic>
      </p:graphicFrame>
      <p:sp>
        <p:nvSpPr>
          <p:cNvPr id="21615" name="Titolo 1"/>
          <p:cNvSpPr txBox="1">
            <a:spLocks/>
          </p:cNvSpPr>
          <p:nvPr/>
        </p:nvSpPr>
        <p:spPr bwMode="auto">
          <a:xfrm>
            <a:off x="266700" y="5595938"/>
            <a:ext cx="8634413" cy="622300"/>
          </a:xfrm>
          <a:prstGeom prst="rect">
            <a:avLst/>
          </a:prstGeom>
          <a:noFill/>
          <a:ln w="9525">
            <a:noFill/>
            <a:miter lim="800000"/>
            <a:headEnd/>
            <a:tailEnd/>
          </a:ln>
        </p:spPr>
        <p:txBody>
          <a:bodyPr/>
          <a:lstStyle/>
          <a:p>
            <a:r>
              <a:rPr lang="it-IT">
                <a:latin typeface="Calibri" pitchFamily="34" charset="0"/>
              </a:rPr>
              <a:t>Fonte: INAIL N.F.I.</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egnaposto numero diapositiva 5"/>
          <p:cNvSpPr>
            <a:spLocks noGrp="1"/>
          </p:cNvSpPr>
          <p:nvPr>
            <p:ph type="sldNum" sz="quarter" idx="12"/>
          </p:nvPr>
        </p:nvSpPr>
        <p:spPr/>
        <p:txBody>
          <a:bodyPr/>
          <a:lstStyle/>
          <a:p>
            <a:pPr>
              <a:defRPr/>
            </a:pPr>
            <a:fld id="{AB90F895-5470-4932-A078-AB2EAAEE71F1}" type="slidenum">
              <a:rPr lang="it-IT"/>
              <a:pPr>
                <a:defRPr/>
              </a:pPr>
              <a:t>7</a:t>
            </a:fld>
            <a:endParaRPr lang="it-IT"/>
          </a:p>
        </p:txBody>
      </p:sp>
      <p:sp>
        <p:nvSpPr>
          <p:cNvPr id="22530"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graphicFrame>
        <p:nvGraphicFramePr>
          <p:cNvPr id="5" name="Tabella 4">
            <a:extLst/>
          </p:cNvPr>
          <p:cNvGraphicFramePr>
            <a:graphicFrameLocks noGrp="1"/>
          </p:cNvGraphicFramePr>
          <p:nvPr/>
        </p:nvGraphicFramePr>
        <p:xfrm>
          <a:off x="304800" y="1803400"/>
          <a:ext cx="8533016" cy="3434653"/>
        </p:xfrm>
        <a:graphic>
          <a:graphicData uri="http://schemas.openxmlformats.org/drawingml/2006/table">
            <a:tbl>
              <a:tblPr>
                <a:tableStyleId>{5C22544A-7EE6-4342-B048-85BDC9FD1C3A}</a:tableStyleId>
              </a:tblPr>
              <a:tblGrid>
                <a:gridCol w="3094676">
                  <a:extLst>
                    <a:ext uri="{9D8B030D-6E8A-4147-A177-3AD203B41FA5}">
                      <a16:colId xmlns:a16="http://schemas.microsoft.com/office/drawing/2014/main" xmlns="" val="20000"/>
                    </a:ext>
                  </a:extLst>
                </a:gridCol>
                <a:gridCol w="437955">
                  <a:extLst>
                    <a:ext uri="{9D8B030D-6E8A-4147-A177-3AD203B41FA5}">
                      <a16:colId xmlns:a16="http://schemas.microsoft.com/office/drawing/2014/main" xmlns="" val="20001"/>
                    </a:ext>
                  </a:extLst>
                </a:gridCol>
                <a:gridCol w="430695">
                  <a:extLst>
                    <a:ext uri="{9D8B030D-6E8A-4147-A177-3AD203B41FA5}">
                      <a16:colId xmlns:a16="http://schemas.microsoft.com/office/drawing/2014/main" xmlns="" val="20002"/>
                    </a:ext>
                  </a:extLst>
                </a:gridCol>
                <a:gridCol w="779904">
                  <a:extLst>
                    <a:ext uri="{9D8B030D-6E8A-4147-A177-3AD203B41FA5}">
                      <a16:colId xmlns:a16="http://schemas.microsoft.com/office/drawing/2014/main" xmlns="" val="20003"/>
                    </a:ext>
                  </a:extLst>
                </a:gridCol>
                <a:gridCol w="640053">
                  <a:extLst>
                    <a:ext uri="{9D8B030D-6E8A-4147-A177-3AD203B41FA5}">
                      <a16:colId xmlns:a16="http://schemas.microsoft.com/office/drawing/2014/main" xmlns="" val="20004"/>
                    </a:ext>
                  </a:extLst>
                </a:gridCol>
                <a:gridCol w="623209">
                  <a:extLst>
                    <a:ext uri="{9D8B030D-6E8A-4147-A177-3AD203B41FA5}">
                      <a16:colId xmlns:a16="http://schemas.microsoft.com/office/drawing/2014/main" xmlns="" val="20005"/>
                    </a:ext>
                  </a:extLst>
                </a:gridCol>
                <a:gridCol w="656896">
                  <a:extLst>
                    <a:ext uri="{9D8B030D-6E8A-4147-A177-3AD203B41FA5}">
                      <a16:colId xmlns:a16="http://schemas.microsoft.com/office/drawing/2014/main" xmlns="" val="20006"/>
                    </a:ext>
                  </a:extLst>
                </a:gridCol>
                <a:gridCol w="589522">
                  <a:extLst>
                    <a:ext uri="{9D8B030D-6E8A-4147-A177-3AD203B41FA5}">
                      <a16:colId xmlns:a16="http://schemas.microsoft.com/office/drawing/2014/main" xmlns="" val="20007"/>
                    </a:ext>
                  </a:extLst>
                </a:gridCol>
                <a:gridCol w="640053">
                  <a:extLst>
                    <a:ext uri="{9D8B030D-6E8A-4147-A177-3AD203B41FA5}">
                      <a16:colId xmlns:a16="http://schemas.microsoft.com/office/drawing/2014/main" xmlns="" val="20008"/>
                    </a:ext>
                  </a:extLst>
                </a:gridCol>
                <a:gridCol w="640053">
                  <a:extLst>
                    <a:ext uri="{9D8B030D-6E8A-4147-A177-3AD203B41FA5}">
                      <a16:colId xmlns:a16="http://schemas.microsoft.com/office/drawing/2014/main" xmlns="" val="20009"/>
                    </a:ext>
                  </a:extLst>
                </a:gridCol>
              </a:tblGrid>
              <a:tr h="261923">
                <a:tc>
                  <a:txBody>
                    <a:bodyPr/>
                    <a:lstStyle/>
                    <a:p>
                      <a:pPr algn="l" fontAlgn="ctr"/>
                      <a:endParaRPr lang="it-IT" sz="1200" b="1" i="0" u="none" strike="noStrike" dirty="0">
                        <a:solidFill>
                          <a:srgbClr val="003366"/>
                        </a:solidFill>
                        <a:effectLst/>
                        <a:latin typeface="Arial" panose="020B0604020202020204" pitchFamily="34" charset="0"/>
                      </a:endParaRPr>
                    </a:p>
                  </a:txBody>
                  <a:tcPr marL="8444" marR="8444" marT="8444" marB="0" anchor="ctr"/>
                </a:tc>
                <a:tc>
                  <a:txBody>
                    <a:bodyPr/>
                    <a:lstStyle/>
                    <a:p>
                      <a:pPr algn="l" fontAlgn="t"/>
                      <a:endParaRPr lang="it-IT" sz="1400" b="0" i="0" u="none" strike="noStrike">
                        <a:effectLst/>
                        <a:latin typeface="sansserif"/>
                      </a:endParaRPr>
                    </a:p>
                  </a:txBody>
                  <a:tcPr marL="8444" marR="8444" marT="8444" marB="0"/>
                </a:tc>
                <a:tc>
                  <a:txBody>
                    <a:bodyPr/>
                    <a:lstStyle/>
                    <a:p>
                      <a:pPr algn="l" fontAlgn="t"/>
                      <a:endParaRPr lang="it-IT" sz="1400" b="0" i="0" u="none" strike="noStrike" dirty="0">
                        <a:effectLst/>
                        <a:latin typeface="sansserif"/>
                      </a:endParaRPr>
                    </a:p>
                  </a:txBody>
                  <a:tcPr marL="8444" marR="8444" marT="8444" marB="0"/>
                </a:tc>
                <a:tc>
                  <a:txBody>
                    <a:bodyPr/>
                    <a:lstStyle/>
                    <a:p>
                      <a:pPr algn="ctr" fontAlgn="ctr"/>
                      <a:r>
                        <a:rPr lang="it-IT" sz="1400" b="1" u="none" strike="noStrike" dirty="0">
                          <a:effectLst/>
                        </a:rPr>
                        <a:t>2010</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ctr" fontAlgn="ctr"/>
                      <a:r>
                        <a:rPr lang="it-IT" sz="1400" b="1" u="none" strike="noStrike" dirty="0">
                          <a:effectLst/>
                        </a:rPr>
                        <a:t>2011</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ctr" fontAlgn="ctr"/>
                      <a:r>
                        <a:rPr lang="it-IT" sz="1400" b="1" u="none" strike="noStrike" dirty="0">
                          <a:effectLst/>
                        </a:rPr>
                        <a:t>2012</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ctr" fontAlgn="ctr"/>
                      <a:r>
                        <a:rPr lang="it-IT" sz="1400" b="1" u="none" strike="noStrike" dirty="0">
                          <a:effectLst/>
                        </a:rPr>
                        <a:t>2013</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ctr" fontAlgn="ctr"/>
                      <a:r>
                        <a:rPr lang="it-IT" sz="1400" b="1" u="none" strike="noStrike" dirty="0">
                          <a:effectLst/>
                        </a:rPr>
                        <a:t>2014</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ctr" fontAlgn="ctr"/>
                      <a:r>
                        <a:rPr lang="it-IT" sz="1400" b="1" u="none" strike="noStrike" dirty="0">
                          <a:effectLst/>
                        </a:rPr>
                        <a:t>2015</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ctr" fontAlgn="ctr"/>
                      <a:r>
                        <a:rPr lang="it-IT" sz="1400" b="1" u="none" strike="noStrike" dirty="0">
                          <a:effectLst/>
                        </a:rPr>
                        <a:t>2016</a:t>
                      </a:r>
                      <a:endParaRPr lang="it-IT" sz="1400" b="1" i="0" u="none" strike="noStrike" dirty="0">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0"/>
                  </a:ext>
                </a:extLst>
              </a:tr>
              <a:tr h="332357">
                <a:tc gridSpan="3">
                  <a:txBody>
                    <a:bodyPr/>
                    <a:lstStyle/>
                    <a:p>
                      <a:pPr algn="l" fontAlgn="ctr"/>
                      <a:r>
                        <a:rPr lang="it-IT" sz="1400" u="none" strike="noStrike" dirty="0">
                          <a:effectLst/>
                        </a:rPr>
                        <a:t>Tumori</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pPr algn="l" fontAlgn="t"/>
                      <a:endParaRPr lang="it-IT" sz="1400" b="0" i="0" u="none" strike="noStrike" dirty="0">
                        <a:solidFill>
                          <a:srgbClr val="000000"/>
                        </a:solidFill>
                        <a:effectLst/>
                        <a:latin typeface="sansserif"/>
                      </a:endParaRPr>
                    </a:p>
                  </a:txBody>
                  <a:tcPr marL="8444" marR="8444" marT="8444" marB="0"/>
                </a:tc>
                <a:tc hMerge="1">
                  <a:txBody>
                    <a:bodyPr/>
                    <a:lstStyle/>
                    <a:p>
                      <a:pPr algn="l" fontAlgn="t"/>
                      <a:endParaRPr lang="it-IT" sz="1400" b="0" i="0" u="none" strike="noStrike" dirty="0">
                        <a:solidFill>
                          <a:srgbClr val="000000"/>
                        </a:solidFill>
                        <a:effectLst/>
                        <a:latin typeface="sansserif"/>
                      </a:endParaRPr>
                    </a:p>
                  </a:txBody>
                  <a:tcPr marL="8444" marR="8444" marT="8444" marB="0"/>
                </a:tc>
                <a:tc>
                  <a:txBody>
                    <a:bodyPr/>
                    <a:lstStyle/>
                    <a:p>
                      <a:pPr algn="r" fontAlgn="ctr"/>
                      <a:r>
                        <a:rPr lang="it-IT" sz="1400" u="none" strike="noStrike" dirty="0">
                          <a:effectLst/>
                        </a:rPr>
                        <a:t>2.405</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2.552</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2.486</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2.823</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2.887</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2.615</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2.385</a:t>
                      </a:r>
                      <a:endParaRPr lang="it-IT" sz="1400" b="1" i="0" u="none" strike="noStrike">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1"/>
                  </a:ext>
                </a:extLst>
              </a:tr>
              <a:tr h="332357">
                <a:tc gridSpan="3">
                  <a:txBody>
                    <a:bodyPr/>
                    <a:lstStyle/>
                    <a:p>
                      <a:pPr algn="l" fontAlgn="ctr"/>
                      <a:r>
                        <a:rPr lang="it-IT" sz="1400" u="none" strike="noStrike" dirty="0">
                          <a:effectLst/>
                        </a:rPr>
                        <a:t> Ipoacusia da rumore</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5.857</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5.735</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4.929</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5.038</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5.062</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5.143</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5.062</a:t>
                      </a:r>
                      <a:endParaRPr lang="it-IT" sz="1400" b="1" i="0" u="none" strike="noStrike">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2"/>
                  </a:ext>
                </a:extLst>
              </a:tr>
              <a:tr h="332357">
                <a:tc gridSpan="3">
                  <a:txBody>
                    <a:bodyPr/>
                    <a:lstStyle/>
                    <a:p>
                      <a:pPr algn="l" fontAlgn="ctr"/>
                      <a:r>
                        <a:rPr lang="it-IT" sz="1400" u="none" strike="noStrike" dirty="0">
                          <a:effectLst/>
                        </a:rPr>
                        <a:t>Patologia non neoplastica apparato respiratorio</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3.255</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3.592</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3.293</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3.729</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3.499</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3.523</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3.136</a:t>
                      </a:r>
                      <a:endParaRPr lang="it-IT" sz="1400" b="1" i="0" u="none" strike="noStrike">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3"/>
                  </a:ext>
                </a:extLst>
              </a:tr>
              <a:tr h="332357">
                <a:tc gridSpan="3">
                  <a:txBody>
                    <a:bodyPr/>
                    <a:lstStyle/>
                    <a:p>
                      <a:pPr algn="l" fontAlgn="ctr"/>
                      <a:r>
                        <a:rPr lang="it-IT" sz="1400" u="none" strike="noStrike" dirty="0">
                          <a:effectLst/>
                        </a:rPr>
                        <a:t>Patologia non neoplastica della cute</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682</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652</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575</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536</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559</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520</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488</a:t>
                      </a:r>
                      <a:endParaRPr lang="it-IT" sz="1400" b="1" i="0" u="none" strike="noStrike">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4"/>
                  </a:ext>
                </a:extLst>
              </a:tr>
              <a:tr h="513874">
                <a:tc gridSpan="3">
                  <a:txBody>
                    <a:bodyPr/>
                    <a:lstStyle/>
                    <a:p>
                      <a:pPr algn="l" fontAlgn="ctr"/>
                      <a:r>
                        <a:rPr lang="it-IT" sz="1400" u="none" strike="noStrike" dirty="0">
                          <a:effectLst/>
                        </a:rPr>
                        <a:t>Malattie del sistema </a:t>
                      </a:r>
                      <a:r>
                        <a:rPr lang="it-IT" sz="1400" u="none" strike="noStrike" dirty="0" err="1">
                          <a:effectLst/>
                        </a:rPr>
                        <a:t>osteomuscolare</a:t>
                      </a:r>
                      <a:r>
                        <a:rPr lang="it-IT" sz="1400" u="none" strike="noStrike" dirty="0">
                          <a:effectLst/>
                        </a:rPr>
                        <a:t> e del tessuto connettivo</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20.235</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25.396</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26.651</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30.523</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35.588</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37.456</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37.942</a:t>
                      </a:r>
                      <a:endParaRPr lang="it-IT" sz="1400" b="1" i="0" u="none" strike="noStrike">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5"/>
                  </a:ext>
                </a:extLst>
              </a:tr>
              <a:tr h="332357">
                <a:tc gridSpan="3">
                  <a:txBody>
                    <a:bodyPr/>
                    <a:lstStyle/>
                    <a:p>
                      <a:pPr algn="l" fontAlgn="ctr"/>
                      <a:r>
                        <a:rPr lang="it-IT" sz="1400" u="none" strike="noStrike" dirty="0">
                          <a:effectLst/>
                        </a:rPr>
                        <a:t>Malattie del sistema nervoso periferico</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4.884</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6.064</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5.702</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6.256</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6.725</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6.729</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6.978</a:t>
                      </a:r>
                      <a:endParaRPr lang="it-IT" sz="1400" b="1" i="0" u="none" strike="noStrike">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6"/>
                  </a:ext>
                </a:extLst>
              </a:tr>
              <a:tr h="332357">
                <a:tc gridSpan="3">
                  <a:txBody>
                    <a:bodyPr/>
                    <a:lstStyle/>
                    <a:p>
                      <a:pPr algn="l" fontAlgn="ctr"/>
                      <a:r>
                        <a:rPr lang="it-IT" sz="1400" u="none" strike="noStrike" dirty="0">
                          <a:effectLst/>
                        </a:rPr>
                        <a:t>Altre patologie</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hMerge="1">
                  <a:txBody>
                    <a:bodyPr/>
                    <a:lstStyle/>
                    <a:p>
                      <a:endParaRPr lang="it-IT"/>
                    </a:p>
                  </a:txBody>
                  <a:tcPr/>
                </a:tc>
                <a:tc>
                  <a:txBody>
                    <a:bodyPr/>
                    <a:lstStyle/>
                    <a:p>
                      <a:pPr algn="r" fontAlgn="ctr"/>
                      <a:r>
                        <a:rPr lang="it-IT" sz="1400" u="none" strike="noStrike">
                          <a:effectLst/>
                        </a:rPr>
                        <a:t>1.543</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1.637</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1.468</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1.502</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1.543</a:t>
                      </a:r>
                      <a:endParaRPr lang="it-IT" sz="1400" b="1"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dirty="0">
                          <a:effectLst/>
                        </a:rPr>
                        <a:t>1.457</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u="none" strike="noStrike">
                          <a:effectLst/>
                        </a:rPr>
                        <a:t>1.301</a:t>
                      </a:r>
                      <a:endParaRPr lang="it-IT" sz="1400" b="1" i="0" u="none" strike="noStrike">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7"/>
                  </a:ext>
                </a:extLst>
              </a:tr>
              <a:tr h="332357">
                <a:tc gridSpan="3">
                  <a:txBody>
                    <a:bodyPr/>
                    <a:lstStyle/>
                    <a:p>
                      <a:pPr algn="l" fontAlgn="ctr"/>
                      <a:r>
                        <a:rPr lang="it-IT" sz="1200" u="none" strike="noStrike" dirty="0">
                          <a:effectLst/>
                        </a:rPr>
                        <a:t>Patologia non determinata</a:t>
                      </a:r>
                      <a:endParaRPr lang="it-IT" sz="12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hMerge="1">
                  <a:txBody>
                    <a:bodyPr/>
                    <a:lstStyle/>
                    <a:p>
                      <a:endParaRPr lang="it-IT"/>
                    </a:p>
                  </a:txBody>
                  <a:tcPr/>
                </a:tc>
                <a:tc>
                  <a:txBody>
                    <a:bodyPr/>
                    <a:lstStyle/>
                    <a:p>
                      <a:pPr algn="r" fontAlgn="ctr"/>
                      <a:r>
                        <a:rPr lang="it-IT" sz="1200" u="none" strike="noStrike">
                          <a:effectLst/>
                        </a:rPr>
                        <a:t>3.729</a:t>
                      </a:r>
                      <a:endParaRPr lang="it-IT" sz="1200" b="0"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200" u="none" strike="noStrike">
                          <a:effectLst/>
                        </a:rPr>
                        <a:t>1.268</a:t>
                      </a:r>
                      <a:endParaRPr lang="it-IT" sz="1200" b="0"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200" u="none" strike="noStrike">
                          <a:effectLst/>
                        </a:rPr>
                        <a:t>1.156</a:t>
                      </a:r>
                      <a:endParaRPr lang="it-IT" sz="1200" b="0"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200" u="none" strike="noStrike">
                          <a:effectLst/>
                        </a:rPr>
                        <a:t>1.164</a:t>
                      </a:r>
                      <a:endParaRPr lang="it-IT" sz="1200" b="0"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200" u="none" strike="noStrike">
                          <a:effectLst/>
                        </a:rPr>
                        <a:t>1.329</a:t>
                      </a:r>
                      <a:endParaRPr lang="it-IT" sz="1200" b="0" i="0" u="none" strike="noStrike">
                        <a:solidFill>
                          <a:srgbClr val="003366"/>
                        </a:solidFill>
                        <a:effectLst/>
                        <a:latin typeface="Arial" panose="020B0604020202020204" pitchFamily="34" charset="0"/>
                      </a:endParaRPr>
                    </a:p>
                  </a:txBody>
                  <a:tcPr marL="8444" marR="8444" marT="8444" marB="0" anchor="ctr"/>
                </a:tc>
                <a:tc>
                  <a:txBody>
                    <a:bodyPr/>
                    <a:lstStyle/>
                    <a:p>
                      <a:pPr algn="r" fontAlgn="ctr"/>
                      <a:r>
                        <a:rPr lang="it-IT" sz="1200" u="none" strike="noStrike" dirty="0">
                          <a:effectLst/>
                        </a:rPr>
                        <a:t>1.352</a:t>
                      </a:r>
                      <a:endParaRPr lang="it-IT" sz="1200" b="0"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200" u="none" strike="noStrike" dirty="0">
                          <a:effectLst/>
                        </a:rPr>
                        <a:t>1.517</a:t>
                      </a:r>
                      <a:endParaRPr lang="it-IT" sz="1200" b="0" i="0" u="none" strike="noStrike" dirty="0">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8"/>
                  </a:ext>
                </a:extLst>
              </a:tr>
              <a:tr h="332357">
                <a:tc gridSpan="2">
                  <a:txBody>
                    <a:bodyPr/>
                    <a:lstStyle/>
                    <a:p>
                      <a:pPr algn="l" fontAlgn="ctr"/>
                      <a:r>
                        <a:rPr lang="it-IT" sz="1400" u="none" strike="noStrike" dirty="0">
                          <a:effectLst/>
                        </a:rPr>
                        <a:t>Totali</a:t>
                      </a:r>
                      <a:endParaRPr lang="it-IT" sz="1400" b="1" i="0" u="none" strike="noStrike" dirty="0">
                        <a:solidFill>
                          <a:srgbClr val="003366"/>
                        </a:solidFill>
                        <a:effectLst/>
                        <a:latin typeface="Arial" panose="020B0604020202020204" pitchFamily="34" charset="0"/>
                      </a:endParaRPr>
                    </a:p>
                  </a:txBody>
                  <a:tcPr marL="8444" marR="8444" marT="8444" marB="0" anchor="ctr"/>
                </a:tc>
                <a:tc hMerge="1">
                  <a:txBody>
                    <a:bodyPr/>
                    <a:lstStyle/>
                    <a:p>
                      <a:endParaRPr lang="it-IT"/>
                    </a:p>
                  </a:txBody>
                  <a:tcPr/>
                </a:tc>
                <a:tc>
                  <a:txBody>
                    <a:bodyPr/>
                    <a:lstStyle/>
                    <a:p>
                      <a:pPr algn="l" fontAlgn="t"/>
                      <a:r>
                        <a:rPr lang="it-IT" sz="1400" u="none" strike="noStrike" dirty="0">
                          <a:effectLst/>
                        </a:rPr>
                        <a:t> </a:t>
                      </a:r>
                      <a:endParaRPr lang="it-IT" sz="1400" b="1" i="0" u="none" strike="noStrike" dirty="0">
                        <a:solidFill>
                          <a:srgbClr val="000000"/>
                        </a:solidFill>
                        <a:effectLst/>
                        <a:latin typeface="sansserif"/>
                      </a:endParaRPr>
                    </a:p>
                  </a:txBody>
                  <a:tcPr marL="8444" marR="8444" marT="8444" marB="0"/>
                </a:tc>
                <a:tc>
                  <a:txBody>
                    <a:bodyPr/>
                    <a:lstStyle/>
                    <a:p>
                      <a:pPr algn="r" fontAlgn="ctr"/>
                      <a:r>
                        <a:rPr lang="it-IT" sz="1400" b="1" u="none" strike="noStrike" dirty="0">
                          <a:effectLst/>
                        </a:rPr>
                        <a:t>42.590</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b="1" u="none" strike="noStrike" dirty="0">
                          <a:effectLst/>
                        </a:rPr>
                        <a:t>46.896</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b="1" u="none" strike="noStrike" dirty="0">
                          <a:effectLst/>
                        </a:rPr>
                        <a:t>46.260</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b="1" u="none" strike="noStrike" dirty="0">
                          <a:effectLst/>
                        </a:rPr>
                        <a:t>51.571</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b="1" u="none" strike="noStrike" dirty="0">
                          <a:effectLst/>
                        </a:rPr>
                        <a:t>57.192</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b="1" u="none" strike="noStrike" dirty="0">
                          <a:effectLst/>
                        </a:rPr>
                        <a:t>58.795</a:t>
                      </a:r>
                      <a:endParaRPr lang="it-IT" sz="1400" b="1" i="0" u="none" strike="noStrike" dirty="0">
                        <a:solidFill>
                          <a:srgbClr val="003366"/>
                        </a:solidFill>
                        <a:effectLst/>
                        <a:latin typeface="Arial" panose="020B0604020202020204" pitchFamily="34" charset="0"/>
                      </a:endParaRPr>
                    </a:p>
                  </a:txBody>
                  <a:tcPr marL="8444" marR="8444" marT="8444" marB="0" anchor="ctr"/>
                </a:tc>
                <a:tc>
                  <a:txBody>
                    <a:bodyPr/>
                    <a:lstStyle/>
                    <a:p>
                      <a:pPr algn="r" fontAlgn="ctr"/>
                      <a:r>
                        <a:rPr lang="it-IT" sz="1400" b="1" u="none" strike="noStrike" dirty="0">
                          <a:effectLst/>
                        </a:rPr>
                        <a:t>58.809</a:t>
                      </a:r>
                      <a:endParaRPr lang="it-IT" sz="1400" b="1" i="0" u="none" strike="noStrike" dirty="0">
                        <a:solidFill>
                          <a:srgbClr val="003366"/>
                        </a:solidFill>
                        <a:effectLst/>
                        <a:latin typeface="Arial" panose="020B0604020202020204" pitchFamily="34" charset="0"/>
                      </a:endParaRPr>
                    </a:p>
                  </a:txBody>
                  <a:tcPr marL="8444" marR="8444" marT="8444" marB="0" anchor="ctr"/>
                </a:tc>
                <a:extLst>
                  <a:ext uri="{0D108BD9-81ED-4DB2-BD59-A6C34878D82A}">
                    <a16:rowId xmlns:a16="http://schemas.microsoft.com/office/drawing/2014/main" xmlns="" val="10009"/>
                  </a:ext>
                </a:extLst>
              </a:tr>
            </a:tbl>
          </a:graphicData>
        </a:graphic>
      </p:graphicFrame>
      <p:sp>
        <p:nvSpPr>
          <p:cNvPr id="6" name="Titolo 1">
            <a:extLst/>
          </p:cNvPr>
          <p:cNvSpPr txBox="1">
            <a:spLocks/>
          </p:cNvSpPr>
          <p:nvPr/>
        </p:nvSpPr>
        <p:spPr>
          <a:xfrm>
            <a:off x="371475" y="558800"/>
            <a:ext cx="8532813" cy="8286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it-IT" sz="2000" b="1" dirty="0">
                <a:solidFill>
                  <a:schemeClr val="accent1">
                    <a:lumMod val="75000"/>
                  </a:schemeClr>
                </a:solidFill>
                <a:latin typeface="Arial" panose="020B0604020202020204" pitchFamily="34" charset="0"/>
                <a:ea typeface="+mn-ea"/>
                <a:cs typeface="+mn-cs"/>
              </a:rPr>
              <a:t>Dimensioni del problema: MP denunciate per anno manifestazione</a:t>
            </a:r>
          </a:p>
        </p:txBody>
      </p:sp>
      <p:sp>
        <p:nvSpPr>
          <p:cNvPr id="22639" name="Titolo 1"/>
          <p:cNvSpPr txBox="1">
            <a:spLocks/>
          </p:cNvSpPr>
          <p:nvPr/>
        </p:nvSpPr>
        <p:spPr bwMode="auto">
          <a:xfrm>
            <a:off x="266700" y="5595938"/>
            <a:ext cx="8634413" cy="622300"/>
          </a:xfrm>
          <a:prstGeom prst="rect">
            <a:avLst/>
          </a:prstGeom>
          <a:noFill/>
          <a:ln w="9525">
            <a:noFill/>
            <a:miter lim="800000"/>
            <a:headEnd/>
            <a:tailEnd/>
          </a:ln>
        </p:spPr>
        <p:txBody>
          <a:bodyPr/>
          <a:lstStyle/>
          <a:p>
            <a:r>
              <a:rPr lang="it-IT">
                <a:latin typeface="Calibri" pitchFamily="34" charset="0"/>
              </a:rPr>
              <a:t>Fonte: INAIL N.F.I.</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5"/>
          <p:cNvSpPr>
            <a:spLocks noGrp="1"/>
          </p:cNvSpPr>
          <p:nvPr>
            <p:ph type="sldNum" sz="quarter" idx="12"/>
          </p:nvPr>
        </p:nvSpPr>
        <p:spPr/>
        <p:txBody>
          <a:bodyPr/>
          <a:lstStyle/>
          <a:p>
            <a:pPr>
              <a:defRPr/>
            </a:pPr>
            <a:fld id="{21977991-1228-440B-8697-6E8C5353B9D2}" type="slidenum">
              <a:rPr lang="it-IT"/>
              <a:pPr>
                <a:defRPr/>
              </a:pPr>
              <a:t>8</a:t>
            </a:fld>
            <a:endParaRPr lang="it-IT"/>
          </a:p>
        </p:txBody>
      </p:sp>
      <p:sp>
        <p:nvSpPr>
          <p:cNvPr id="2" name="Titolo 1"/>
          <p:cNvSpPr txBox="1">
            <a:spLocks/>
          </p:cNvSpPr>
          <p:nvPr/>
        </p:nvSpPr>
        <p:spPr>
          <a:xfrm>
            <a:off x="184150" y="131763"/>
            <a:ext cx="8831263" cy="127793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it-IT" sz="2000" b="1" dirty="0">
                <a:solidFill>
                  <a:schemeClr val="accent1">
                    <a:lumMod val="75000"/>
                  </a:schemeClr>
                </a:solidFill>
                <a:latin typeface="Arial" panose="020B0604020202020204" pitchFamily="34" charset="0"/>
                <a:ea typeface="+mn-ea"/>
                <a:cs typeface="+mn-cs"/>
              </a:rPr>
              <a:t>Le strategie dei servizi pubblici di prevenzione per il contrasto alle malattie professionali: lotta alla sottonotifica o rivalutazione del problema ? </a:t>
            </a:r>
          </a:p>
          <a:p>
            <a:pPr fontAlgn="auto">
              <a:spcAft>
                <a:spcPts val="0"/>
              </a:spcAft>
              <a:defRPr/>
            </a:pPr>
            <a:endParaRPr lang="it-IT" sz="2400" dirty="0"/>
          </a:p>
          <a:p>
            <a:pPr algn="just" fontAlgn="auto">
              <a:spcAft>
                <a:spcPts val="0"/>
              </a:spcAft>
              <a:defRPr/>
            </a:pPr>
            <a:r>
              <a:rPr lang="it-IT" sz="2400" dirty="0"/>
              <a:t>l’approccio tradizionale dei servizi di prevenzione al problema delle patologie da lavoro ha fornito e fornisce tuttora un contributo determinante nella riduzione dell’esposizione ai fattori di rischio professionali; </a:t>
            </a:r>
          </a:p>
          <a:p>
            <a:pPr algn="just" fontAlgn="auto">
              <a:spcAft>
                <a:spcPts val="0"/>
              </a:spcAft>
              <a:defRPr/>
            </a:pPr>
            <a:endParaRPr lang="it-IT" sz="2400" dirty="0"/>
          </a:p>
          <a:p>
            <a:pPr algn="just" fontAlgn="auto">
              <a:spcAft>
                <a:spcPts val="0"/>
              </a:spcAft>
              <a:defRPr/>
            </a:pPr>
            <a:r>
              <a:rPr lang="it-IT" sz="2400" dirty="0"/>
              <a:t>esiste ancora una quota considerevole di sommerso, ma ciò non vale per tutte le patologie professionali; </a:t>
            </a:r>
          </a:p>
          <a:p>
            <a:pPr algn="just" fontAlgn="auto">
              <a:spcAft>
                <a:spcPts val="0"/>
              </a:spcAft>
              <a:defRPr/>
            </a:pPr>
            <a:endParaRPr lang="it-IT" sz="2400" dirty="0"/>
          </a:p>
          <a:p>
            <a:pPr algn="just" fontAlgn="auto">
              <a:spcAft>
                <a:spcPts val="0"/>
              </a:spcAft>
              <a:defRPr/>
            </a:pPr>
            <a:r>
              <a:rPr lang="it-IT" sz="2400" dirty="0"/>
              <a:t>la progressiva trasformazione della malattia professionale in patologia lavoro-correlata rende l’approccio preventivo tradizionale insufficiente al raggiungimento di obiettivi di salute  </a:t>
            </a:r>
          </a:p>
        </p:txBody>
      </p:sp>
      <p:sp>
        <p:nvSpPr>
          <p:cNvPr id="23555" name="Segnaposto contenuto 2"/>
          <p:cNvSpPr txBox="1">
            <a:spLocks/>
          </p:cNvSpPr>
          <p:nvPr/>
        </p:nvSpPr>
        <p:spPr bwMode="auto">
          <a:xfrm>
            <a:off x="371475" y="1258888"/>
            <a:ext cx="8401050" cy="4525962"/>
          </a:xfrm>
          <a:prstGeom prst="rect">
            <a:avLst/>
          </a:prstGeom>
          <a:noFill/>
          <a:ln w="9525">
            <a:noFill/>
            <a:miter lim="800000"/>
            <a:headEnd/>
            <a:tailEnd/>
          </a:ln>
        </p:spPr>
        <p:txBody>
          <a:bodyPr/>
          <a:lstStyle/>
          <a:p>
            <a:pPr algn="just">
              <a:spcBef>
                <a:spcPct val="20000"/>
              </a:spcBef>
              <a:buFont typeface="Arial" charset="0"/>
              <a:buNone/>
            </a:pPr>
            <a:endParaRPr lang="it-IT" sz="2800">
              <a:latin typeface="Calibri"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2"/>
          </p:nvPr>
        </p:nvSpPr>
        <p:spPr/>
        <p:txBody>
          <a:bodyPr/>
          <a:lstStyle/>
          <a:p>
            <a:pPr>
              <a:defRPr/>
            </a:pPr>
            <a:fld id="{01921A4D-0369-4354-84E8-EAD69FF9E0D1}" type="slidenum">
              <a:rPr lang="it-IT"/>
              <a:pPr>
                <a:defRPr/>
              </a:pPr>
              <a:t>9</a:t>
            </a:fld>
            <a:endParaRPr lang="it-IT"/>
          </a:p>
        </p:txBody>
      </p:sp>
      <p:sp>
        <p:nvSpPr>
          <p:cNvPr id="2" name="Titolo 1"/>
          <p:cNvSpPr>
            <a:spLocks noGrp="1"/>
          </p:cNvSpPr>
          <p:nvPr>
            <p:ph type="title"/>
          </p:nvPr>
        </p:nvSpPr>
        <p:spPr>
          <a:xfrm>
            <a:off x="457200" y="131763"/>
            <a:ext cx="8229600" cy="763587"/>
          </a:xfrm>
        </p:spPr>
        <p:txBody>
          <a:bodyPr rtlCol="0">
            <a:noAutofit/>
          </a:bodyPr>
          <a:lstStyle/>
          <a:p>
            <a:pPr eaLnBrk="1" fontAlgn="auto" hangingPunct="1">
              <a:spcAft>
                <a:spcPts val="0"/>
              </a:spcAft>
              <a:defRPr/>
            </a:pPr>
            <a:r>
              <a:rPr lang="it-IT" sz="2000" b="1" dirty="0">
                <a:solidFill>
                  <a:schemeClr val="accent1">
                    <a:lumMod val="75000"/>
                  </a:schemeClr>
                </a:solidFill>
                <a:latin typeface="Arial" panose="020B0604020202020204" pitchFamily="34" charset="0"/>
                <a:ea typeface="+mn-ea"/>
                <a:cs typeface="+mn-cs"/>
              </a:rPr>
              <a:t>Verso una gestione integrata del controllo dei fattori di rischio: la Total </a:t>
            </a:r>
            <a:r>
              <a:rPr lang="it-IT" sz="2000" b="1" dirty="0" err="1">
                <a:solidFill>
                  <a:schemeClr val="accent1">
                    <a:lumMod val="75000"/>
                  </a:schemeClr>
                </a:solidFill>
                <a:latin typeface="Arial" panose="020B0604020202020204" pitchFamily="34" charset="0"/>
                <a:ea typeface="+mn-ea"/>
                <a:cs typeface="+mn-cs"/>
              </a:rPr>
              <a:t>Worker</a:t>
            </a:r>
            <a:r>
              <a:rPr lang="it-IT" sz="2000" b="1" dirty="0">
                <a:solidFill>
                  <a:schemeClr val="accent1">
                    <a:lumMod val="75000"/>
                  </a:schemeClr>
                </a:solidFill>
                <a:latin typeface="Arial" panose="020B0604020202020204" pitchFamily="34" charset="0"/>
                <a:ea typeface="+mn-ea"/>
                <a:cs typeface="+mn-cs"/>
              </a:rPr>
              <a:t> </a:t>
            </a:r>
            <a:r>
              <a:rPr lang="it-IT" sz="2000" b="1" dirty="0" err="1">
                <a:solidFill>
                  <a:schemeClr val="accent1">
                    <a:lumMod val="75000"/>
                  </a:schemeClr>
                </a:solidFill>
                <a:latin typeface="Arial" panose="020B0604020202020204" pitchFamily="34" charset="0"/>
                <a:ea typeface="+mn-ea"/>
                <a:cs typeface="+mn-cs"/>
              </a:rPr>
              <a:t>Health</a:t>
            </a:r>
            <a:r>
              <a:rPr lang="it-IT" sz="2000" b="1" dirty="0">
                <a:solidFill>
                  <a:schemeClr val="accent1">
                    <a:lumMod val="75000"/>
                  </a:schemeClr>
                </a:solidFill>
                <a:latin typeface="Arial" panose="020B0604020202020204" pitchFamily="34" charset="0"/>
                <a:ea typeface="+mn-ea"/>
                <a:cs typeface="+mn-cs"/>
              </a:rPr>
              <a:t> </a:t>
            </a:r>
          </a:p>
        </p:txBody>
      </p:sp>
      <p:sp>
        <p:nvSpPr>
          <p:cNvPr id="28675" name="Segnaposto contenuto 2"/>
          <p:cNvSpPr>
            <a:spLocks noGrp="1"/>
          </p:cNvSpPr>
          <p:nvPr>
            <p:ph idx="1"/>
          </p:nvPr>
        </p:nvSpPr>
        <p:spPr>
          <a:xfrm>
            <a:off x="457200" y="1030288"/>
            <a:ext cx="8401050" cy="4525962"/>
          </a:xfrm>
        </p:spPr>
        <p:txBody>
          <a:bodyPr/>
          <a:lstStyle/>
          <a:p>
            <a:pPr marL="0" indent="0" algn="just" eaLnBrk="1" hangingPunct="1">
              <a:buFont typeface="Arial" charset="0"/>
              <a:buNone/>
            </a:pPr>
            <a:r>
              <a:rPr lang="it-IT" sz="2400"/>
              <a:t>Un moderno approccio alla prevenzione delle patologie lavoro-correlate non può prescindere da una gestione integrata dei fattori di rischio professionali e dei fattori di rischio per le MCNT legati a scorretti stili di vita. </a:t>
            </a:r>
          </a:p>
        </p:txBody>
      </p:sp>
      <p:pic>
        <p:nvPicPr>
          <p:cNvPr id="28676" name="Picture 6"/>
          <p:cNvPicPr>
            <a:picLocks noChangeAspect="1" noChangeArrowheads="1"/>
          </p:cNvPicPr>
          <p:nvPr/>
        </p:nvPicPr>
        <p:blipFill>
          <a:blip r:embed="rId2"/>
          <a:srcRect/>
          <a:stretch>
            <a:fillRect/>
          </a:stretch>
        </p:blipFill>
        <p:spPr bwMode="auto">
          <a:xfrm>
            <a:off x="2446338" y="2719388"/>
            <a:ext cx="4251325" cy="2836862"/>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1237</TotalTime>
  <Words>4082</Words>
  <Application>Microsoft Office PowerPoint</Application>
  <PresentationFormat>Presentazione su schermo (4:3)</PresentationFormat>
  <Paragraphs>509</Paragraphs>
  <Slides>41</Slides>
  <Notes>4</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41</vt:i4>
      </vt:variant>
    </vt:vector>
  </HeadingPairs>
  <TitlesOfParts>
    <vt:vector size="51" baseType="lpstr">
      <vt:lpstr>Arial Unicode MS</vt:lpstr>
      <vt:lpstr>Microsoft YaHei</vt:lpstr>
      <vt:lpstr>Arial</vt:lpstr>
      <vt:lpstr>Calibri</vt:lpstr>
      <vt:lpstr>Gill Sans MT</vt:lpstr>
      <vt:lpstr>Lucida Sans Unicode</vt:lpstr>
      <vt:lpstr>sansserif</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Verso una gestione integrata del controllo dei fattori di rischio: la Total Worker Health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L’informazione e la formazione per un lavoratore competente</vt:lpstr>
      <vt:lpstr>L’informazione e la formazione per un lavoratore competente</vt:lpstr>
      <vt:lpstr>L’informazione e la formazione per un lavoratore competente</vt:lpstr>
      <vt:lpstr>L’informazione e la formazione per un lavoratore competente</vt:lpstr>
      <vt:lpstr>L’informazione e la formazione per un lavoratore competente</vt:lpstr>
      <vt:lpstr>L’informazione e la formazione per un lavoratore competente</vt:lpstr>
      <vt:lpstr>L’informazione e la formazione per un lavoratore competente</vt:lpstr>
      <vt:lpstr>L’informazione e la formazione per un lavoratore competente</vt:lpstr>
      <vt:lpstr>L’informazione e la formazione per un lavoratore competente</vt:lpstr>
      <vt:lpstr>Proposta di revisione dell’impianto normativo in tema di formazione sulla salute e sicurezza sul lavoro</vt:lpstr>
    </vt:vector>
  </TitlesOfParts>
  <Company>Regulus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Luca</dc:creator>
  <cp:lastModifiedBy>Agostina Panzeri</cp:lastModifiedBy>
  <cp:revision>152</cp:revision>
  <cp:lastPrinted>2018-11-19T12:38:23Z</cp:lastPrinted>
  <dcterms:created xsi:type="dcterms:W3CDTF">2018-11-14T09:19:44Z</dcterms:created>
  <dcterms:modified xsi:type="dcterms:W3CDTF">2018-11-20T07:12:34Z</dcterms:modified>
</cp:coreProperties>
</file>